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
  </p:notesMasterIdLst>
  <p:handoutMasterIdLst>
    <p:handoutMasterId r:id="rId6"/>
  </p:handoutMasterIdLst>
  <p:sldIdLst>
    <p:sldId id="276" r:id="rId2"/>
    <p:sldId id="277" r:id="rId3"/>
    <p:sldId id="27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9"/>
    <a:srgbClr val="323233"/>
    <a:srgbClr val="EBEBEC"/>
    <a:srgbClr val="44546A"/>
    <a:srgbClr val="1B75BC"/>
    <a:srgbClr val="E6E6E6"/>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762" autoAdjust="0"/>
    <p:restoredTop sz="92177" autoAdjust="0"/>
  </p:normalViewPr>
  <p:slideViewPr>
    <p:cSldViewPr snapToGrid="0" snapToObjects="1">
      <p:cViewPr varScale="1">
        <p:scale>
          <a:sx n="120" d="100"/>
          <a:sy n="120" d="100"/>
        </p:scale>
        <p:origin x="184" y="264"/>
      </p:cViewPr>
      <p:guideLst/>
    </p:cSldViewPr>
  </p:slideViewPr>
  <p:outlineViewPr>
    <p:cViewPr>
      <p:scale>
        <a:sx n="33" d="100"/>
        <a:sy n="33" d="100"/>
      </p:scale>
      <p:origin x="0" y="-25656"/>
    </p:cViewPr>
  </p:outlineViewPr>
  <p:notesTextViewPr>
    <p:cViewPr>
      <p:scale>
        <a:sx n="1" d="1"/>
        <a:sy n="1" d="1"/>
      </p:scale>
      <p:origin x="0" y="0"/>
    </p:cViewPr>
  </p:notesTextViewPr>
  <p:notesViewPr>
    <p:cSldViewPr snapToGrid="0" snapToObjects="1" showGuides="1">
      <p:cViewPr varScale="1">
        <p:scale>
          <a:sx n="143" d="100"/>
          <a:sy n="143" d="100"/>
        </p:scale>
        <p:origin x="2424"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D1FF6A-DCAA-9D4D-8365-6C6088308DF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2FEAF73-F8ED-F147-AE4B-BABF3F38CB4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B62FAD-B68F-7442-9D03-CD95DA4EED7F}" type="datetimeFigureOut">
              <a:rPr lang="en-US" smtClean="0"/>
              <a:t>3/13/23</a:t>
            </a:fld>
            <a:endParaRPr lang="en-US"/>
          </a:p>
        </p:txBody>
      </p:sp>
      <p:sp>
        <p:nvSpPr>
          <p:cNvPr id="4" name="Footer Placeholder 3">
            <a:extLst>
              <a:ext uri="{FF2B5EF4-FFF2-40B4-BE49-F238E27FC236}">
                <a16:creationId xmlns:a16="http://schemas.microsoft.com/office/drawing/2014/main" id="{7AE0A5BC-06A8-2444-89F6-4F6EC8AF84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4868ADE-21CE-3E43-8415-4C328D5139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73C4CE-34E6-C44A-941C-B8C287BA5F07}" type="slidenum">
              <a:rPr lang="en-US" smtClean="0"/>
              <a:t>‹#›</a:t>
            </a:fld>
            <a:endParaRPr lang="en-US"/>
          </a:p>
        </p:txBody>
      </p:sp>
    </p:spTree>
    <p:extLst>
      <p:ext uri="{BB962C8B-B14F-4D97-AF65-F5344CB8AC3E}">
        <p14:creationId xmlns:p14="http://schemas.microsoft.com/office/powerpoint/2010/main" val="34158474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60B04E-363B-F14C-930C-44E107E35913}" type="datetimeFigureOut">
              <a:rPr lang="en-US" smtClean="0"/>
              <a:t>3/13/23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758B-B713-9940-9164-0024BBD8DEEF}" type="slidenum">
              <a:rPr lang="en-US" smtClean="0"/>
              <a:t>‹#›</a:t>
            </a:fld>
            <a:endParaRPr lang="en-US"/>
          </a:p>
        </p:txBody>
      </p:sp>
    </p:spTree>
    <p:extLst>
      <p:ext uri="{BB962C8B-B14F-4D97-AF65-F5344CB8AC3E}">
        <p14:creationId xmlns:p14="http://schemas.microsoft.com/office/powerpoint/2010/main" val="279054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7" name="TextBox 6">
            <a:extLst>
              <a:ext uri="{FF2B5EF4-FFF2-40B4-BE49-F238E27FC236}">
                <a16:creationId xmlns:a16="http://schemas.microsoft.com/office/drawing/2014/main" id="{ADEDD62A-8945-3846-92A7-458EBDCE3592}"/>
              </a:ext>
            </a:extLst>
          </p:cNvPr>
          <p:cNvSpPr txBox="1"/>
          <p:nvPr userDrawn="1"/>
        </p:nvSpPr>
        <p:spPr>
          <a:xfrm>
            <a:off x="2892426" y="5368355"/>
            <a:ext cx="8442617" cy="400110"/>
          </a:xfrm>
          <a:prstGeom prst="rect">
            <a:avLst/>
          </a:prstGeom>
          <a:noFill/>
        </p:spPr>
        <p:txBody>
          <a:bodyPr wrap="square" rtlCol="0">
            <a:spAutoFit/>
          </a:bodyPr>
          <a:lstStyle/>
          <a:p>
            <a:r>
              <a:rPr lang="en-AU" sz="2000" b="0" i="0" dirty="0">
                <a:latin typeface="Nexus Sans Pro" panose="02000503030000020003" pitchFamily="2" charset="77"/>
              </a:rPr>
              <a:t>Presented by:</a:t>
            </a:r>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2020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39667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60348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logo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2020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305444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Basic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600" y="2312980"/>
            <a:ext cx="8442617" cy="3456000"/>
          </a:xfrm>
        </p:spPr>
        <p:txBody>
          <a:bodyPr anchor="t">
            <a:normAutofit/>
          </a:bodyP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text</a:t>
            </a:r>
            <a:endParaRPr lang="en-AU" dirty="0"/>
          </a:p>
        </p:txBody>
      </p:sp>
      <p:sp>
        <p:nvSpPr>
          <p:cNvPr id="6" name="Rectangle 5">
            <a:extLst>
              <a:ext uri="{FF2B5EF4-FFF2-40B4-BE49-F238E27FC236}">
                <a16:creationId xmlns:a16="http://schemas.microsoft.com/office/drawing/2014/main" id="{E280C9DA-725F-5F43-8CCB-3DC1D3C62A93}"/>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04ED5188-5273-664B-B0EB-4A260CB5E6FE}"/>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32519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Mostly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9AAA1-2759-1A4A-8637-651911F498FA}"/>
              </a:ext>
            </a:extLst>
          </p:cNvPr>
          <p:cNvSpPr>
            <a:spLocks noGrp="1"/>
          </p:cNvSpPr>
          <p:nvPr>
            <p:ph type="title"/>
          </p:nvPr>
        </p:nvSpPr>
        <p:spPr>
          <a:xfrm>
            <a:off x="407989" y="525401"/>
            <a:ext cx="10944225" cy="647699"/>
          </a:xfrm>
        </p:spPr>
        <p:txBody>
          <a:bodyPr>
            <a:normAutofit/>
          </a:bodyPr>
          <a:lstStyle>
            <a:lvl1pPr>
              <a:defRPr sz="3600">
                <a:solidFill>
                  <a:srgbClr val="1B75BC"/>
                </a:solidFill>
              </a:defRPr>
            </a:lvl1pPr>
          </a:lstStyle>
          <a:p>
            <a:r>
              <a:rPr lang="en-GB"/>
              <a:t>Click to edit Master title style</a:t>
            </a:r>
            <a:endParaRPr lang="en-AU" dirty="0"/>
          </a:p>
        </p:txBody>
      </p:sp>
      <p:sp>
        <p:nvSpPr>
          <p:cNvPr id="4" name="Rectangle 3">
            <a:extLst>
              <a:ext uri="{FF2B5EF4-FFF2-40B4-BE49-F238E27FC236}">
                <a16:creationId xmlns:a16="http://schemas.microsoft.com/office/drawing/2014/main" id="{2F92B1DE-2728-DD45-BF20-0AFE5EF838F5}"/>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Rectangle 4">
            <a:extLst>
              <a:ext uri="{FF2B5EF4-FFF2-40B4-BE49-F238E27FC236}">
                <a16:creationId xmlns:a16="http://schemas.microsoft.com/office/drawing/2014/main" id="{03AAD3FF-016E-3C41-B754-0A6B51F2D7A5}"/>
              </a:ext>
            </a:extLst>
          </p:cNvPr>
          <p:cNvSpPr/>
          <p:nvPr userDrawn="1"/>
        </p:nvSpPr>
        <p:spPr>
          <a:xfrm>
            <a:off x="0" y="6174995"/>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Text Placeholder 7">
            <a:extLst>
              <a:ext uri="{FF2B5EF4-FFF2-40B4-BE49-F238E27FC236}">
                <a16:creationId xmlns:a16="http://schemas.microsoft.com/office/drawing/2014/main" id="{3607EAB4-F3AE-1E45-A11F-2562D213742C}"/>
              </a:ext>
            </a:extLst>
          </p:cNvPr>
          <p:cNvSpPr>
            <a:spLocks noGrp="1"/>
          </p:cNvSpPr>
          <p:nvPr>
            <p:ph type="body" sz="quarter" idx="11"/>
          </p:nvPr>
        </p:nvSpPr>
        <p:spPr>
          <a:xfrm>
            <a:off x="407989" y="1435610"/>
            <a:ext cx="10944225" cy="4333367"/>
          </a:xfrm>
        </p:spPr>
        <p:txBody>
          <a:bodyPr/>
          <a:lstStyle>
            <a:lvl2pPr marL="685783" indent="-228594">
              <a:buFont typeface="System Font Regular"/>
              <a:buChar char="-"/>
              <a:defRPr/>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Tree>
    <p:extLst>
      <p:ext uri="{BB962C8B-B14F-4D97-AF65-F5344CB8AC3E}">
        <p14:creationId xmlns:p14="http://schemas.microsoft.com/office/powerpoint/2010/main" val="3117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ew Se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163A2-66F9-5645-89CB-F0D15A24EEEE}"/>
              </a:ext>
            </a:extLst>
          </p:cNvPr>
          <p:cNvSpPr>
            <a:spLocks noGrp="1"/>
          </p:cNvSpPr>
          <p:nvPr>
            <p:ph type="title" hasCustomPrompt="1"/>
          </p:nvPr>
        </p:nvSpPr>
        <p:spPr/>
        <p:txBody>
          <a:bodyPr/>
          <a:lstStyle/>
          <a:p>
            <a:r>
              <a:rPr lang="en-US" dirty="0"/>
              <a:t>Click to edit section title</a:t>
            </a:r>
            <a:endParaRPr lang="en-AU" dirty="0"/>
          </a:p>
        </p:txBody>
      </p:sp>
      <p:sp>
        <p:nvSpPr>
          <p:cNvPr id="3" name="Content Placeholder 2">
            <a:extLst>
              <a:ext uri="{FF2B5EF4-FFF2-40B4-BE49-F238E27FC236}">
                <a16:creationId xmlns:a16="http://schemas.microsoft.com/office/drawing/2014/main" id="{0C0E41AC-922D-1E41-8733-2051844B43E4}"/>
              </a:ext>
            </a:extLst>
          </p:cNvPr>
          <p:cNvSpPr>
            <a:spLocks noGrp="1"/>
          </p:cNvSpPr>
          <p:nvPr>
            <p:ph idx="1"/>
          </p:nvPr>
        </p:nvSpPr>
        <p:spPr>
          <a:xfrm>
            <a:off x="2892426" y="2474843"/>
            <a:ext cx="8458201" cy="32941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7" name="Rectangle 6">
            <a:extLst>
              <a:ext uri="{FF2B5EF4-FFF2-40B4-BE49-F238E27FC236}">
                <a16:creationId xmlns:a16="http://schemas.microsoft.com/office/drawing/2014/main" id="{8789FA30-43FA-8A42-A1AF-10EF13E79B3D}"/>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F2078059-78CF-8844-B17A-BDEA640F9851}"/>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cxnSp>
        <p:nvCxnSpPr>
          <p:cNvPr id="5" name="Straight Connector 4">
            <a:extLst>
              <a:ext uri="{FF2B5EF4-FFF2-40B4-BE49-F238E27FC236}">
                <a16:creationId xmlns:a16="http://schemas.microsoft.com/office/drawing/2014/main" id="{8B6F34E3-1C75-434F-9A98-0A83D56602B4}"/>
              </a:ext>
            </a:extLst>
          </p:cNvPr>
          <p:cNvCxnSpPr/>
          <p:nvPr userDrawn="1"/>
        </p:nvCxnSpPr>
        <p:spPr>
          <a:xfrm>
            <a:off x="2892427" y="2309019"/>
            <a:ext cx="8459787" cy="0"/>
          </a:xfrm>
          <a:prstGeom prst="line">
            <a:avLst/>
          </a:prstGeom>
          <a:ln w="9525">
            <a:solidFill>
              <a:srgbClr val="1B75BC"/>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34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Colum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p:nvPr userDrawn="1"/>
        </p:nvCxnSpPr>
        <p:spPr>
          <a:xfrm>
            <a:off x="40788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p:nvPr userDrawn="1"/>
        </p:nvCxnSpPr>
        <p:spPr>
          <a:xfrm>
            <a:off x="8163439"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337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12931"/>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12931"/>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635000"/>
            <a:ext cx="4094163" cy="6237288"/>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094164" y="671395"/>
            <a:ext cx="4029139" cy="6164436"/>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671396"/>
            <a:ext cx="4029139" cy="6164437"/>
          </a:xfrm>
        </p:spPr>
        <p:txBody>
          <a:bodyPr lIns="144000" tIns="144000" rIns="144000" bIns="144000">
            <a:normAutofit/>
          </a:bodyPr>
          <a:lstStyle>
            <a:lvl1pPr marL="0" indent="0">
              <a:buFontTx/>
              <a:buNone/>
              <a:defRPr sz="1800"/>
            </a:lvl1pPr>
          </a:lstStyle>
          <a:p>
            <a:pPr lvl="0"/>
            <a:r>
              <a:rPr lang="en-US" dirty="0"/>
              <a:t>Edit Column Text</a:t>
            </a:r>
          </a:p>
        </p:txBody>
      </p:sp>
    </p:spTree>
    <p:extLst>
      <p:ext uri="{BB962C8B-B14F-4D97-AF65-F5344CB8AC3E}">
        <p14:creationId xmlns:p14="http://schemas.microsoft.com/office/powerpoint/2010/main" val="216322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heading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0"/>
            <a:ext cx="4094163"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pic>
        <p:nvPicPr>
          <p:cNvPr id="3" name="Picture 2">
            <a:extLst>
              <a:ext uri="{FF2B5EF4-FFF2-40B4-BE49-F238E27FC236}">
                <a16:creationId xmlns:a16="http://schemas.microsoft.com/office/drawing/2014/main" id="{BF2FF944-81FF-3715-A9DF-5815D7F1EDB5}"/>
              </a:ext>
            </a:extLst>
          </p:cNvPr>
          <p:cNvPicPr>
            <a:picLocks noChangeAspect="1"/>
          </p:cNvPicPr>
          <p:nvPr userDrawn="1"/>
        </p:nvPicPr>
        <p:blipFill>
          <a:blip r:embed="rId2"/>
          <a:stretch>
            <a:fillRect/>
          </a:stretch>
        </p:blipFill>
        <p:spPr>
          <a:xfrm>
            <a:off x="77973" y="6124836"/>
            <a:ext cx="12036053" cy="512934"/>
          </a:xfrm>
          <a:prstGeom prst="rect">
            <a:avLst/>
          </a:prstGeom>
        </p:spPr>
      </p:pic>
    </p:spTree>
    <p:extLst>
      <p:ext uri="{BB962C8B-B14F-4D97-AF65-F5344CB8AC3E}">
        <p14:creationId xmlns:p14="http://schemas.microsoft.com/office/powerpoint/2010/main" val="3276558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scaling question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1"/>
            <a:ext cx="4094163"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3674715"/>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1"/>
            <a:ext cx="4029139"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sp>
        <p:nvSpPr>
          <p:cNvPr id="3" name="Text Placeholder 2">
            <a:extLst>
              <a:ext uri="{FF2B5EF4-FFF2-40B4-BE49-F238E27FC236}">
                <a16:creationId xmlns:a16="http://schemas.microsoft.com/office/drawing/2014/main" id="{830DA544-497F-434D-B954-103E1E346878}"/>
              </a:ext>
            </a:extLst>
          </p:cNvPr>
          <p:cNvSpPr>
            <a:spLocks noGrp="1"/>
          </p:cNvSpPr>
          <p:nvPr>
            <p:ph type="body" sz="quarter" idx="17" hasCustomPrompt="1"/>
          </p:nvPr>
        </p:nvSpPr>
        <p:spPr>
          <a:xfrm>
            <a:off x="407988" y="5013325"/>
            <a:ext cx="11376025" cy="757237"/>
          </a:xfrm>
        </p:spPr>
        <p:txBody>
          <a:bodyPr anchor="ctr">
            <a:normAutofit/>
          </a:bodyPr>
          <a:lstStyle>
            <a:lvl1pPr marL="0" indent="0">
              <a:buNone/>
              <a:defRPr sz="1200" b="0" i="1">
                <a:solidFill>
                  <a:srgbClr val="1B75BC"/>
                </a:solidFill>
                <a:latin typeface="Nexus Sans Pro" panose="02000503030000020003" pitchFamily="2" charset="77"/>
              </a:defRPr>
            </a:lvl1pPr>
          </a:lstStyle>
          <a:p>
            <a:pPr lvl="0"/>
            <a:r>
              <a:rPr lang="en-AU" dirty="0"/>
              <a:t>Enter scaling question here</a:t>
            </a:r>
          </a:p>
        </p:txBody>
      </p:sp>
      <p:pic>
        <p:nvPicPr>
          <p:cNvPr id="4" name="Picture 3">
            <a:extLst>
              <a:ext uri="{FF2B5EF4-FFF2-40B4-BE49-F238E27FC236}">
                <a16:creationId xmlns:a16="http://schemas.microsoft.com/office/drawing/2014/main" id="{F93FFDB7-85ED-17E8-E68C-E04982762A41}"/>
              </a:ext>
            </a:extLst>
          </p:cNvPr>
          <p:cNvPicPr>
            <a:picLocks noChangeAspect="1"/>
          </p:cNvPicPr>
          <p:nvPr userDrawn="1"/>
        </p:nvPicPr>
        <p:blipFill>
          <a:blip r:embed="rId2"/>
          <a:stretch>
            <a:fillRect/>
          </a:stretch>
        </p:blipFill>
        <p:spPr>
          <a:xfrm>
            <a:off x="207329" y="6222569"/>
            <a:ext cx="11777341" cy="501908"/>
          </a:xfrm>
          <a:prstGeom prst="rect">
            <a:avLst/>
          </a:prstGeom>
        </p:spPr>
      </p:pic>
    </p:spTree>
    <p:extLst>
      <p:ext uri="{BB962C8B-B14F-4D97-AF65-F5344CB8AC3E}">
        <p14:creationId xmlns:p14="http://schemas.microsoft.com/office/powerpoint/2010/main" val="3794241741"/>
      </p:ext>
    </p:extLst>
  </p:cSld>
  <p:clrMapOvr>
    <a:masterClrMapping/>
  </p:clrMapOvr>
  <p:extLst>
    <p:ext uri="{DCECCB84-F9BA-43D5-87BE-67443E8EF086}">
      <p15:sldGuideLst xmlns:p15="http://schemas.microsoft.com/office/powerpoint/2012/main">
        <p15:guide id="1" orient="horz" pos="315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analysis categories, scaling question and scale footer (animate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descr="A close up of a logo&#10;&#10;Description automatically generated">
            <a:extLst>
              <a:ext uri="{FF2B5EF4-FFF2-40B4-BE49-F238E27FC236}">
                <a16:creationId xmlns:a16="http://schemas.microsoft.com/office/drawing/2014/main" id="{8BF34DCD-40D7-174E-BCF7-759581301F57}"/>
              </a:ext>
            </a:extLst>
          </p:cNvPr>
          <p:cNvPicPr>
            <a:picLocks noChangeAspect="1"/>
          </p:cNvPicPr>
          <p:nvPr userDrawn="1"/>
        </p:nvPicPr>
        <p:blipFill>
          <a:blip r:embed="rId2"/>
          <a:stretch>
            <a:fillRect/>
          </a:stretch>
        </p:blipFill>
        <p:spPr>
          <a:xfrm>
            <a:off x="74813" y="6020129"/>
            <a:ext cx="11984943" cy="800107"/>
          </a:xfrm>
          <a:prstGeom prst="rect">
            <a:avLst/>
          </a:prstGeom>
        </p:spPr>
      </p:pic>
      <p:sp>
        <p:nvSpPr>
          <p:cNvPr id="2" name="TextBox 1">
            <a:extLst>
              <a:ext uri="{FF2B5EF4-FFF2-40B4-BE49-F238E27FC236}">
                <a16:creationId xmlns:a16="http://schemas.microsoft.com/office/drawing/2014/main" id="{D85C4C80-D207-7D4D-AB5E-C4150F3D4FD1}"/>
              </a:ext>
            </a:extLst>
          </p:cNvPr>
          <p:cNvSpPr txBox="1"/>
          <p:nvPr userDrawn="1"/>
        </p:nvSpPr>
        <p:spPr>
          <a:xfrm>
            <a:off x="421419" y="5780598"/>
            <a:ext cx="1137036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0" i="0" dirty="0">
                <a:solidFill>
                  <a:srgbClr val="F58229"/>
                </a:solidFill>
                <a:latin typeface="Nexus Sans Pro" panose="02000503030000020003" pitchFamily="2" charset="77"/>
              </a:rPr>
              <a:t>Put different judgement numbers on scale for different people, e.g. different professionals, child, parents etc.</a:t>
            </a:r>
          </a:p>
          <a:p>
            <a:pPr algn="l"/>
            <a:endParaRPr lang="en-AU" sz="2000" b="0" i="0" dirty="0">
              <a:solidFill>
                <a:schemeClr val="tx1">
                  <a:lumMod val="85000"/>
                  <a:lumOff val="15000"/>
                </a:schemeClr>
              </a:solidFill>
              <a:latin typeface="Nexus Sans Pro" panose="02000503030000020003" pitchFamily="2" charset="77"/>
            </a:endParaRPr>
          </a:p>
        </p:txBody>
      </p:sp>
      <p:sp>
        <p:nvSpPr>
          <p:cNvPr id="4" name="TextBox 3">
            <a:extLst>
              <a:ext uri="{FF2B5EF4-FFF2-40B4-BE49-F238E27FC236}">
                <a16:creationId xmlns:a16="http://schemas.microsoft.com/office/drawing/2014/main" id="{A6D4965D-75D0-BC48-8019-8FF34D31E977}"/>
              </a:ext>
            </a:extLst>
          </p:cNvPr>
          <p:cNvSpPr txBox="1"/>
          <p:nvPr userDrawn="1"/>
        </p:nvSpPr>
        <p:spPr>
          <a:xfrm>
            <a:off x="292870" y="1543168"/>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HARM</a:t>
            </a:r>
          </a:p>
        </p:txBody>
      </p:sp>
      <p:sp>
        <p:nvSpPr>
          <p:cNvPr id="16" name="TextBox 15">
            <a:extLst>
              <a:ext uri="{FF2B5EF4-FFF2-40B4-BE49-F238E27FC236}">
                <a16:creationId xmlns:a16="http://schemas.microsoft.com/office/drawing/2014/main" id="{8BC8D621-7B73-2243-8461-1FDA9EEBFF22}"/>
              </a:ext>
            </a:extLst>
          </p:cNvPr>
          <p:cNvSpPr txBox="1"/>
          <p:nvPr userDrawn="1"/>
        </p:nvSpPr>
        <p:spPr>
          <a:xfrm>
            <a:off x="279617" y="2513938"/>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DANGER STATEMENTS</a:t>
            </a:r>
          </a:p>
        </p:txBody>
      </p:sp>
      <p:sp>
        <p:nvSpPr>
          <p:cNvPr id="17" name="TextBox 16">
            <a:extLst>
              <a:ext uri="{FF2B5EF4-FFF2-40B4-BE49-F238E27FC236}">
                <a16:creationId xmlns:a16="http://schemas.microsoft.com/office/drawing/2014/main" id="{FFBB4B65-C11E-AB4F-937B-D5CD1D7C41D9}"/>
              </a:ext>
            </a:extLst>
          </p:cNvPr>
          <p:cNvSpPr txBox="1"/>
          <p:nvPr userDrawn="1"/>
        </p:nvSpPr>
        <p:spPr>
          <a:xfrm>
            <a:off x="288894" y="385108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COMPLICATING FACTORS</a:t>
            </a:r>
          </a:p>
        </p:txBody>
      </p:sp>
      <p:sp>
        <p:nvSpPr>
          <p:cNvPr id="18" name="TextBox 17">
            <a:extLst>
              <a:ext uri="{FF2B5EF4-FFF2-40B4-BE49-F238E27FC236}">
                <a16:creationId xmlns:a16="http://schemas.microsoft.com/office/drawing/2014/main" id="{D00286B8-A1EA-1B47-A5F0-42F031909F7A}"/>
              </a:ext>
            </a:extLst>
          </p:cNvPr>
          <p:cNvSpPr txBox="1"/>
          <p:nvPr userDrawn="1"/>
        </p:nvSpPr>
        <p:spPr>
          <a:xfrm>
            <a:off x="4359961" y="153725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STRENGTHS</a:t>
            </a:r>
          </a:p>
        </p:txBody>
      </p:sp>
      <p:sp>
        <p:nvSpPr>
          <p:cNvPr id="19" name="TextBox 18">
            <a:extLst>
              <a:ext uri="{FF2B5EF4-FFF2-40B4-BE49-F238E27FC236}">
                <a16:creationId xmlns:a16="http://schemas.microsoft.com/office/drawing/2014/main" id="{A08AD4C0-99C0-7440-8AD4-0BF3BE564B65}"/>
              </a:ext>
            </a:extLst>
          </p:cNvPr>
          <p:cNvSpPr txBox="1"/>
          <p:nvPr userDrawn="1"/>
        </p:nvSpPr>
        <p:spPr>
          <a:xfrm>
            <a:off x="4353335" y="3025470"/>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SAFETY</a:t>
            </a:r>
          </a:p>
        </p:txBody>
      </p:sp>
      <p:sp>
        <p:nvSpPr>
          <p:cNvPr id="20" name="TextBox 19">
            <a:extLst>
              <a:ext uri="{FF2B5EF4-FFF2-40B4-BE49-F238E27FC236}">
                <a16:creationId xmlns:a16="http://schemas.microsoft.com/office/drawing/2014/main" id="{BC6E560B-5E4E-4445-AB36-05B84D339B26}"/>
              </a:ext>
            </a:extLst>
          </p:cNvPr>
          <p:cNvSpPr txBox="1"/>
          <p:nvPr userDrawn="1"/>
        </p:nvSpPr>
        <p:spPr>
          <a:xfrm>
            <a:off x="8444599" y="1563621"/>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SAFETY GOALS</a:t>
            </a:r>
          </a:p>
        </p:txBody>
      </p:sp>
      <p:sp>
        <p:nvSpPr>
          <p:cNvPr id="21" name="TextBox 20">
            <a:extLst>
              <a:ext uri="{FF2B5EF4-FFF2-40B4-BE49-F238E27FC236}">
                <a16:creationId xmlns:a16="http://schemas.microsoft.com/office/drawing/2014/main" id="{9E1407B4-36C9-C546-92E4-0FD52FFA81CA}"/>
              </a:ext>
            </a:extLst>
          </p:cNvPr>
          <p:cNvSpPr txBox="1"/>
          <p:nvPr userDrawn="1"/>
        </p:nvSpPr>
        <p:spPr>
          <a:xfrm>
            <a:off x="8457533" y="3018844"/>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NEXT STEPS</a:t>
            </a:r>
          </a:p>
        </p:txBody>
      </p:sp>
      <p:sp>
        <p:nvSpPr>
          <p:cNvPr id="7" name="TextBox 6">
            <a:extLst>
              <a:ext uri="{FF2B5EF4-FFF2-40B4-BE49-F238E27FC236}">
                <a16:creationId xmlns:a16="http://schemas.microsoft.com/office/drawing/2014/main" id="{ECCE72D1-FF7D-FB46-A60E-8A5067A38FFA}"/>
              </a:ext>
            </a:extLst>
          </p:cNvPr>
          <p:cNvSpPr txBox="1"/>
          <p:nvPr userDrawn="1"/>
        </p:nvSpPr>
        <p:spPr>
          <a:xfrm>
            <a:off x="1" y="87084"/>
            <a:ext cx="12192000" cy="800219"/>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i="0" dirty="0">
                <a:solidFill>
                  <a:srgbClr val="1B75BC"/>
                </a:solidFill>
                <a:latin typeface="Nexus Sans Pro" panose="02000503030000020003" pitchFamily="2" charset="77"/>
              </a:rPr>
              <a:t>Thinking about the child/teenager and the family situation in this child protection case:</a:t>
            </a:r>
          </a:p>
          <a:p>
            <a:pPr algn="l"/>
            <a:endParaRPr lang="en-AU" sz="2000" b="0" i="0" dirty="0">
              <a:solidFill>
                <a:schemeClr val="tx1">
                  <a:lumMod val="85000"/>
                  <a:lumOff val="15000"/>
                </a:schemeClr>
              </a:solidFill>
              <a:latin typeface="Nexus Sans Pro" panose="02000503030000020003" pitchFamily="2" charset="77"/>
            </a:endParaRPr>
          </a:p>
        </p:txBody>
      </p:sp>
      <p:sp>
        <p:nvSpPr>
          <p:cNvPr id="8" name="TextBox 7">
            <a:extLst>
              <a:ext uri="{FF2B5EF4-FFF2-40B4-BE49-F238E27FC236}">
                <a16:creationId xmlns:a16="http://schemas.microsoft.com/office/drawing/2014/main" id="{9DB1E753-CA8D-4747-B92F-D2824C46998D}"/>
              </a:ext>
            </a:extLst>
          </p:cNvPr>
          <p:cNvSpPr txBox="1"/>
          <p:nvPr userDrawn="1"/>
        </p:nvSpPr>
        <p:spPr>
          <a:xfrm>
            <a:off x="0" y="844593"/>
            <a:ext cx="4086864"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are we worried about?</a:t>
            </a:r>
          </a:p>
          <a:p>
            <a:pPr algn="l"/>
            <a:endParaRPr lang="en-AU" sz="2000" b="0" i="0" dirty="0">
              <a:solidFill>
                <a:schemeClr val="tx1">
                  <a:lumMod val="85000"/>
                  <a:lumOff val="15000"/>
                </a:schemeClr>
              </a:solidFill>
              <a:latin typeface="Nexus Sans Pro" panose="02000503030000020003" pitchFamily="2" charset="77"/>
            </a:endParaRPr>
          </a:p>
        </p:txBody>
      </p:sp>
      <p:sp>
        <p:nvSpPr>
          <p:cNvPr id="10" name="TextBox 9">
            <a:extLst>
              <a:ext uri="{FF2B5EF4-FFF2-40B4-BE49-F238E27FC236}">
                <a16:creationId xmlns:a16="http://schemas.microsoft.com/office/drawing/2014/main" id="{D5592279-9AB2-534D-A32E-AF8EF2619677}"/>
              </a:ext>
            </a:extLst>
          </p:cNvPr>
          <p:cNvSpPr txBox="1"/>
          <p:nvPr userDrawn="1"/>
        </p:nvSpPr>
        <p:spPr>
          <a:xfrm>
            <a:off x="4078800" y="849084"/>
            <a:ext cx="4084639"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What’s working well?</a:t>
            </a:r>
          </a:p>
          <a:p>
            <a:pPr algn="l"/>
            <a:endParaRPr lang="en-AU" sz="2000" b="0" i="0" dirty="0">
              <a:solidFill>
                <a:schemeClr val="tx1">
                  <a:lumMod val="85000"/>
                  <a:lumOff val="15000"/>
                </a:schemeClr>
              </a:solidFill>
              <a:latin typeface="Nexus Sans Pro" panose="02000503030000020003" pitchFamily="2" charset="77"/>
            </a:endParaRPr>
          </a:p>
        </p:txBody>
      </p:sp>
      <p:sp>
        <p:nvSpPr>
          <p:cNvPr id="11" name="TextBox 10">
            <a:extLst>
              <a:ext uri="{FF2B5EF4-FFF2-40B4-BE49-F238E27FC236}">
                <a16:creationId xmlns:a16="http://schemas.microsoft.com/office/drawing/2014/main" id="{FC7F166C-72F3-274E-A67A-F62F3CD72F29}"/>
              </a:ext>
            </a:extLst>
          </p:cNvPr>
          <p:cNvSpPr txBox="1"/>
          <p:nvPr userDrawn="1"/>
        </p:nvSpPr>
        <p:spPr>
          <a:xfrm>
            <a:off x="8163439" y="844503"/>
            <a:ext cx="4028561"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needs to happen?</a:t>
            </a:r>
          </a:p>
          <a:p>
            <a:pPr algn="l"/>
            <a:endParaRPr lang="en-AU" sz="2000" b="0" i="0" dirty="0">
              <a:solidFill>
                <a:schemeClr val="tx1">
                  <a:lumMod val="85000"/>
                  <a:lumOff val="15000"/>
                </a:schemeClr>
              </a:solidFill>
              <a:latin typeface="Nexus Sans Pro" panose="02000503030000020003" pitchFamily="2" charset="77"/>
            </a:endParaRPr>
          </a:p>
        </p:txBody>
      </p:sp>
      <p:sp>
        <p:nvSpPr>
          <p:cNvPr id="12" name="TextBox 11">
            <a:extLst>
              <a:ext uri="{FF2B5EF4-FFF2-40B4-BE49-F238E27FC236}">
                <a16:creationId xmlns:a16="http://schemas.microsoft.com/office/drawing/2014/main" id="{9ABC11F7-FE7F-0A4A-94AF-EAE86CFE1B94}"/>
              </a:ext>
            </a:extLst>
          </p:cNvPr>
          <p:cNvSpPr txBox="1"/>
          <p:nvPr userDrawn="1"/>
        </p:nvSpPr>
        <p:spPr>
          <a:xfrm>
            <a:off x="421419" y="5167088"/>
            <a:ext cx="11370365"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2000" b="0" i="1" dirty="0">
                <a:solidFill>
                  <a:schemeClr val="tx1">
                    <a:lumMod val="75000"/>
                    <a:lumOff val="25000"/>
                  </a:schemeClr>
                </a:solidFill>
                <a:latin typeface="Nexus Sans Pro" panose="02000503030000020003" pitchFamily="2" charset="77"/>
              </a:rPr>
              <a:t>On a scale of 0-10 where 10 means the child/teen is safe enough and we can close the case and 0 means things are so bad for the young person, we must remove them into care immediately, where do you rate this situation today?</a:t>
            </a:r>
          </a:p>
          <a:p>
            <a:pPr algn="l"/>
            <a:endParaRPr lang="en-AU" sz="2000" b="0" i="0" dirty="0">
              <a:solidFill>
                <a:schemeClr val="tx1">
                  <a:lumMod val="85000"/>
                  <a:lumOff val="15000"/>
                </a:schemeClr>
              </a:solidFill>
              <a:latin typeface="Nexus Sans Pro" panose="02000503030000020003" pitchFamily="2" charset="77"/>
            </a:endParaRPr>
          </a:p>
        </p:txBody>
      </p:sp>
    </p:spTree>
    <p:extLst>
      <p:ext uri="{BB962C8B-B14F-4D97-AF65-F5344CB8AC3E}">
        <p14:creationId xmlns:p14="http://schemas.microsoft.com/office/powerpoint/2010/main" val="297764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6" grpId="0"/>
      <p:bldP spid="17" grpId="0"/>
      <p:bldP spid="18" grpId="0"/>
      <p:bldP spid="19" grpId="0"/>
      <p:bldP spid="20" grpId="0"/>
      <p:bldP spid="21" grpId="0"/>
      <p:bldP spid="7" grpId="0"/>
      <p:bldP spid="8" grpId="0"/>
      <p:bldP spid="10" grpId="0"/>
      <p:bldP spid="11" grpId="0"/>
      <p:bldP spid="12" grpId="0"/>
    </p:bldLst>
  </p:timing>
  <p:extLst>
    <p:ext uri="{DCECCB84-F9BA-43D5-87BE-67443E8EF086}">
      <p15:sldGuideLst xmlns:p15="http://schemas.microsoft.com/office/powerpoint/2012/main">
        <p15:guide id="1" orient="horz" pos="3158">
          <p15:clr>
            <a:srgbClr val="FBAE40"/>
          </p15:clr>
        </p15:guide>
        <p15:guide id="2" orient="horz" pos="2999"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Video Slide">
    <p:spTree>
      <p:nvGrpSpPr>
        <p:cNvPr id="1" name=""/>
        <p:cNvGrpSpPr/>
        <p:nvPr/>
      </p:nvGrpSpPr>
      <p:grpSpPr>
        <a:xfrm>
          <a:off x="0" y="0"/>
          <a:ext cx="0" cy="0"/>
          <a:chOff x="0" y="0"/>
          <a:chExt cx="0" cy="0"/>
        </a:xfrm>
      </p:grpSpPr>
      <p:sp>
        <p:nvSpPr>
          <p:cNvPr id="9" name="Media Placeholder 8">
            <a:extLst>
              <a:ext uri="{FF2B5EF4-FFF2-40B4-BE49-F238E27FC236}">
                <a16:creationId xmlns:a16="http://schemas.microsoft.com/office/drawing/2014/main" id="{8E100375-5F03-5C4C-B048-5BCD2FECF89A}"/>
              </a:ext>
            </a:extLst>
          </p:cNvPr>
          <p:cNvSpPr>
            <a:spLocks noGrp="1"/>
          </p:cNvSpPr>
          <p:nvPr>
            <p:ph type="media" sz="quarter" idx="10" hasCustomPrompt="1"/>
          </p:nvPr>
        </p:nvSpPr>
        <p:spPr>
          <a:xfrm>
            <a:off x="0" y="0"/>
            <a:ext cx="12192000" cy="6858000"/>
          </a:xfrm>
        </p:spPr>
        <p:txBody>
          <a:bodyPr/>
          <a:lstStyle/>
          <a:p>
            <a:r>
              <a:rPr lang="en-AU" dirty="0"/>
              <a:t>Add video here</a:t>
            </a:r>
          </a:p>
        </p:txBody>
      </p:sp>
    </p:spTree>
    <p:extLst>
      <p:ext uri="{BB962C8B-B14F-4D97-AF65-F5344CB8AC3E}">
        <p14:creationId xmlns:p14="http://schemas.microsoft.com/office/powerpoint/2010/main" val="2138361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Pictur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AB81EAF-1704-2443-9FA4-1A33376321E8}"/>
              </a:ext>
            </a:extLst>
          </p:cNvPr>
          <p:cNvSpPr>
            <a:spLocks noGrp="1"/>
          </p:cNvSpPr>
          <p:nvPr>
            <p:ph type="pic" sz="quarter" idx="10" hasCustomPrompt="1"/>
          </p:nvPr>
        </p:nvSpPr>
        <p:spPr>
          <a:xfrm>
            <a:off x="0" y="0"/>
            <a:ext cx="12192000" cy="6858000"/>
          </a:xfrm>
        </p:spPr>
        <p:txBody>
          <a:bodyPr/>
          <a:lstStyle/>
          <a:p>
            <a:r>
              <a:rPr lang="en-AU" dirty="0"/>
              <a:t>Place picture here</a:t>
            </a:r>
          </a:p>
        </p:txBody>
      </p:sp>
    </p:spTree>
    <p:extLst>
      <p:ext uri="{BB962C8B-B14F-4D97-AF65-F5344CB8AC3E}">
        <p14:creationId xmlns:p14="http://schemas.microsoft.com/office/powerpoint/2010/main" val="2911872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808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p:nvPr>
        </p:nvSpPr>
        <p:spPr>
          <a:xfrm>
            <a:off x="836613" y="2312989"/>
            <a:ext cx="4095467" cy="1009540"/>
          </a:xfrm>
        </p:spPr>
        <p:txBody>
          <a:bodyPr anchor="b"/>
          <a:lstStyle>
            <a:lvl1pPr>
              <a:defRPr sz="3200">
                <a:solidFill>
                  <a:srgbClr val="1B75BC"/>
                </a:solidFill>
              </a:defRPr>
            </a:lvl1pPr>
          </a:lstStyle>
          <a:p>
            <a:r>
              <a:rPr lang="en-GB"/>
              <a:t>Click to edit Master title style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5183188" y="987426"/>
            <a:ext cx="6172200" cy="478155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p:nvPr>
        </p:nvSpPr>
        <p:spPr>
          <a:xfrm>
            <a:off x="839789" y="3429002"/>
            <a:ext cx="4095467" cy="2339975"/>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72925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Words and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hasCustomPrompt="1"/>
          </p:nvPr>
        </p:nvSpPr>
        <p:spPr>
          <a:xfrm>
            <a:off x="407989" y="482656"/>
            <a:ext cx="11376025" cy="504771"/>
          </a:xfrm>
        </p:spPr>
        <p:txBody>
          <a:bodyPr anchor="b">
            <a:normAutofit/>
          </a:bodyPr>
          <a:lstStyle>
            <a:lvl1pPr>
              <a:defRPr sz="2400">
                <a:solidFill>
                  <a:srgbClr val="1B75BC"/>
                </a:solidFill>
              </a:defRPr>
            </a:lvl1pPr>
          </a:lstStyle>
          <a:p>
            <a:r>
              <a:rPr lang="en-US" dirty="0"/>
              <a:t>Click to edit Words And Pictures Title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407988" y="2312989"/>
            <a:ext cx="11376024" cy="3455988"/>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hasCustomPrompt="1"/>
          </p:nvPr>
        </p:nvSpPr>
        <p:spPr>
          <a:xfrm>
            <a:off x="407989" y="1007590"/>
            <a:ext cx="11376025" cy="1305399"/>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Edit Words And Pictures Text</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9155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316560-4793-DC4B-B66B-8EB940B40BF9}"/>
              </a:ext>
            </a:extLst>
          </p:cNvPr>
          <p:cNvSpPr txBox="1"/>
          <p:nvPr userDrawn="1"/>
        </p:nvSpPr>
        <p:spPr>
          <a:xfrm>
            <a:off x="2892426" y="981076"/>
            <a:ext cx="756031"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5" name="TextBox 4">
            <a:extLst>
              <a:ext uri="{FF2B5EF4-FFF2-40B4-BE49-F238E27FC236}">
                <a16:creationId xmlns:a16="http://schemas.microsoft.com/office/drawing/2014/main" id="{18A55A82-756B-9D4C-9B11-F93244AEA1B0}"/>
              </a:ext>
            </a:extLst>
          </p:cNvPr>
          <p:cNvSpPr txBox="1"/>
          <p:nvPr userDrawn="1"/>
        </p:nvSpPr>
        <p:spPr>
          <a:xfrm>
            <a:off x="10469880" y="4974336"/>
            <a:ext cx="882333"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7" name="Text Placeholder 6">
            <a:extLst>
              <a:ext uri="{FF2B5EF4-FFF2-40B4-BE49-F238E27FC236}">
                <a16:creationId xmlns:a16="http://schemas.microsoft.com/office/drawing/2014/main" id="{85C97482-7E3E-0844-9C0B-E30FFC0E2592}"/>
              </a:ext>
            </a:extLst>
          </p:cNvPr>
          <p:cNvSpPr>
            <a:spLocks noGrp="1"/>
          </p:cNvSpPr>
          <p:nvPr>
            <p:ph type="body" sz="quarter" idx="11" hasCustomPrompt="1"/>
          </p:nvPr>
        </p:nvSpPr>
        <p:spPr>
          <a:xfrm>
            <a:off x="3648075" y="1536701"/>
            <a:ext cx="6821488" cy="4068763"/>
          </a:xfrm>
        </p:spPr>
        <p:txBody>
          <a:bodyPr/>
          <a:lstStyle>
            <a:lvl1pPr marL="0" indent="0">
              <a:buNone/>
              <a:defRPr b="1" i="0">
                <a:solidFill>
                  <a:srgbClr val="1B75BC"/>
                </a:solidFill>
                <a:latin typeface="Nexus Sans Pro" panose="02000503030000020003" pitchFamily="2" charset="77"/>
              </a:defRPr>
            </a:lvl1pPr>
          </a:lstStyle>
          <a:p>
            <a:pPr lvl="0"/>
            <a:r>
              <a:rPr lang="en-US" dirty="0"/>
              <a:t>Edit Quote text</a:t>
            </a:r>
          </a:p>
        </p:txBody>
      </p:sp>
    </p:spTree>
    <p:extLst>
      <p:ext uri="{BB962C8B-B14F-4D97-AF65-F5344CB8AC3E}">
        <p14:creationId xmlns:p14="http://schemas.microsoft.com/office/powerpoint/2010/main" val="1495347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Harm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7095-1646-6D4B-A4C7-A25010E92980}"/>
              </a:ext>
            </a:extLst>
          </p:cNvPr>
          <p:cNvSpPr>
            <a:spLocks noGrp="1"/>
          </p:cNvSpPr>
          <p:nvPr>
            <p:ph type="title" hasCustomPrompt="1"/>
          </p:nvPr>
        </p:nvSpPr>
        <p:spPr>
          <a:xfrm>
            <a:off x="1873527" y="116114"/>
            <a:ext cx="8461375" cy="557961"/>
          </a:xfrm>
        </p:spPr>
        <p:txBody>
          <a:bodyPr>
            <a:noAutofit/>
          </a:bodyPr>
          <a:lstStyle>
            <a:lvl1pPr algn="ctr">
              <a:defRPr sz="3600">
                <a:solidFill>
                  <a:srgbClr val="1B75BC"/>
                </a:solidFill>
              </a:defRPr>
            </a:lvl1pPr>
          </a:lstStyle>
          <a:p>
            <a:r>
              <a:rPr lang="en-US" dirty="0"/>
              <a:t>Signs of Safety Harm Analysis Matrix</a:t>
            </a:r>
            <a:endParaRPr lang="en-AU" dirty="0"/>
          </a:p>
        </p:txBody>
      </p:sp>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AU" sz="1300" b="1" i="0" dirty="0">
                          <a:solidFill>
                            <a:srgbClr val="1B75BC"/>
                          </a:solidFill>
                          <a:latin typeface="Nexus Sans Pro" panose="02000503030000020003" pitchFamily="2" charset="77"/>
                        </a:rPr>
                        <a:t>Duration</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First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Worst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Last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a:solidFill>
                            <a:srgbClr val="1B75BC"/>
                          </a:solidFill>
                          <a:latin typeface="Nexus Sans Pro" panose="02000503030000020003" pitchFamily="2" charset="77"/>
                        </a:rPr>
                        <a:t>Behaviour</a:t>
                      </a:r>
                    </a:p>
                    <a:p>
                      <a:r>
                        <a:rPr lang="en-AU" sz="1200" b="0" i="1" dirty="0">
                          <a:solidFill>
                            <a:srgbClr val="1B75BC"/>
                          </a:solidFill>
                          <a:latin typeface="Nexus Sans Pro" panose="02000503030000020003" pitchFamily="2" charset="77"/>
                        </a:rPr>
                        <a:t>The dangerous or harm-causing adult behaviour. Can also be a young person’s dangerous behaviour</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a:solidFill>
                            <a:srgbClr val="1B75BC"/>
                          </a:solidFill>
                          <a:latin typeface="Nexus Sans Pro" panose="02000503030000020003" pitchFamily="2" charset="77"/>
                        </a:rPr>
                        <a:t>Severity</a:t>
                      </a:r>
                    </a:p>
                    <a:p>
                      <a:r>
                        <a:rPr lang="en-AU" sz="1200" b="0" i="1" dirty="0">
                          <a:solidFill>
                            <a:srgbClr val="1B75BC"/>
                          </a:solidFill>
                          <a:latin typeface="Nexus Sans Pro" panose="02000503030000020003" pitchFamily="2" charset="77"/>
                        </a:rPr>
                        <a:t>Describes how bad the harmful adult behaviour is</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a:solidFill>
                            <a:srgbClr val="1B75BC"/>
                          </a:solidFill>
                          <a:latin typeface="Nexus Sans Pro" panose="02000503030000020003" pitchFamily="2" charset="77"/>
                        </a:rPr>
                        <a:t>Impact</a:t>
                      </a:r>
                    </a:p>
                    <a:p>
                      <a:r>
                        <a:rPr lang="en-AU" sz="1200" b="0" i="1" dirty="0">
                          <a:solidFill>
                            <a:srgbClr val="1B75BC"/>
                          </a:solidFill>
                          <a:latin typeface="Nexus Sans Pro" panose="02000503030000020003" pitchFamily="2" charset="77"/>
                        </a:rPr>
                        <a:t>Describes the physical and emotional impact of the adult behaviours on the child/</a:t>
                      </a:r>
                      <a:r>
                        <a:rPr lang="en-AU" sz="1200" b="0" i="1" dirty="0" err="1">
                          <a:solidFill>
                            <a:srgbClr val="1B75BC"/>
                          </a:solidFill>
                          <a:latin typeface="Nexus Sans Pro" panose="02000503030000020003" pitchFamily="2" charset="77"/>
                        </a:rPr>
                        <a:t>ren</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sz="1600"/>
            </a:lvl1pPr>
          </a:lstStyle>
          <a:p>
            <a:pPr lvl="0"/>
            <a:r>
              <a:rPr lang="en-US" dirty="0"/>
              <a:t>Edit Harm Analysis Matrix text</a:t>
            </a: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a:lvl1pPr>
          </a:lstStyle>
          <a:p>
            <a:pPr lvl="0"/>
            <a:r>
              <a:rPr lang="en-US" dirty="0"/>
              <a:t>Edit Harm Analysis Matrix text</a:t>
            </a: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a:lvl1pPr>
          </a:lstStyle>
          <a:p>
            <a:pPr lvl="0"/>
            <a:r>
              <a:rPr lang="en-US" dirty="0"/>
              <a:t>Edit Harm Analysis Matrix text</a:t>
            </a: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a:lvl1pPr>
          </a:lstStyle>
          <a:p>
            <a:pPr lvl="0"/>
            <a:r>
              <a:rPr lang="en-US" dirty="0"/>
              <a:t>Edit Harm Analysis Matrix text</a:t>
            </a: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a:lvl1pPr>
          </a:lstStyle>
          <a:p>
            <a:pPr lvl="0"/>
            <a:r>
              <a:rPr lang="en-US" dirty="0"/>
              <a:t>Edit Harm Analysis Matrix text</a:t>
            </a: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a:lvl1pPr>
          </a:lstStyle>
          <a:p>
            <a:pPr lvl="0"/>
            <a:r>
              <a:rPr lang="en-US" dirty="0"/>
              <a:t>Edit Harm Analysis Matrix text</a:t>
            </a: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a:lvl1pPr>
          </a:lstStyle>
          <a:p>
            <a:pPr lvl="0"/>
            <a:r>
              <a:rPr lang="en-US" dirty="0"/>
              <a:t>Edit Harm Analysis Matrix text</a:t>
            </a: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a:lvl1pPr>
          </a:lstStyle>
          <a:p>
            <a:pPr lvl="0"/>
            <a:r>
              <a:rPr lang="en-US" dirty="0"/>
              <a:t>Edit Harm Analysis Matrix text</a:t>
            </a: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a:lvl1pPr>
          </a:lstStyle>
          <a:p>
            <a:pPr lvl="0"/>
            <a:r>
              <a:rPr lang="en-US" dirty="0"/>
              <a:t>Edit Harm Analysis Matrix text</a:t>
            </a: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a:lvl1pPr>
          </a:lstStyle>
          <a:p>
            <a:pPr lvl="0"/>
            <a:r>
              <a:rPr lang="en-US" dirty="0"/>
              <a:t>Edit Harm Analysis Matrix text</a:t>
            </a: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a:lvl1pPr>
          </a:lstStyle>
          <a:p>
            <a:pPr lvl="0"/>
            <a:r>
              <a:rPr lang="en-US" dirty="0"/>
              <a:t>Edit Harm Analysis Matrix text</a:t>
            </a: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a:lvl1pPr>
          </a:lstStyle>
          <a:p>
            <a:pPr lvl="0"/>
            <a:r>
              <a:rPr lang="en-US" dirty="0"/>
              <a:t>Edit Harm Analysis Matrix text</a:t>
            </a: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751606" y="834395"/>
            <a:ext cx="1201783" cy="369332"/>
          </a:xfrm>
          <a:prstGeom prst="rect">
            <a:avLst/>
          </a:prstGeom>
          <a:noFill/>
        </p:spPr>
        <p:txBody>
          <a:bodyPr wrap="square" rtlCol="0">
            <a:spAutoFit/>
          </a:bodyPr>
          <a:lstStyle/>
          <a:p>
            <a:pPr algn="l"/>
            <a:r>
              <a:rPr lang="en-AU" sz="1800" b="1" i="0" dirty="0">
                <a:solidFill>
                  <a:srgbClr val="1B75BC"/>
                </a:solidFill>
                <a:latin typeface="Nexus Sans Pro" panose="02000503030000020003" pitchFamily="2" charset="77"/>
              </a:rPr>
              <a:t>Time</a:t>
            </a: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550127" cy="338554"/>
          </a:xfrm>
          <a:prstGeom prst="rect">
            <a:avLst/>
          </a:prstGeom>
          <a:noFill/>
        </p:spPr>
        <p:txBody>
          <a:bodyPr wrap="square" rtlCol="0">
            <a:spAutoFit/>
          </a:bodyPr>
          <a:lstStyle/>
          <a:p>
            <a:pPr algn="l"/>
            <a:r>
              <a:rPr lang="en-AU" sz="1600" b="1" i="0" dirty="0">
                <a:solidFill>
                  <a:srgbClr val="1B75BC"/>
                </a:solidFill>
                <a:latin typeface="Nexus Sans Pro" panose="02000503030000020003" pitchFamily="2" charset="77"/>
              </a:rPr>
              <a:t>Action/Impact</a:t>
            </a:r>
          </a:p>
        </p:txBody>
      </p:sp>
    </p:spTree>
    <p:extLst>
      <p:ext uri="{BB962C8B-B14F-4D97-AF65-F5344CB8AC3E}">
        <p14:creationId xmlns:p14="http://schemas.microsoft.com/office/powerpoint/2010/main" val="841811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sz="2800" b="1" i="0">
                <a:solidFill>
                  <a:srgbClr val="1B75BC"/>
                </a:solidFill>
                <a:latin typeface="Nexus Sans Pro" panose="02000503030000020003" pitchFamily="2" charset="77"/>
              </a:defRPr>
            </a:lvl1pPr>
          </a:lstStyle>
          <a:p>
            <a:r>
              <a:rPr lang="en-US" dirty="0"/>
              <a:t>Click to edit Network Matrix Title</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dirty="0">
                          <a:solidFill>
                            <a:srgbClr val="F58229"/>
                          </a:solidFill>
                          <a:latin typeface="Nexus Sans Pro" panose="02000503030000020003" pitchFamily="2" charset="77"/>
                        </a:rPr>
                        <a:t>Negative</a:t>
                      </a: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a:solidFill>
                            <a:srgbClr val="F58229"/>
                          </a:solidFill>
                          <a:latin typeface="Nexus Sans Pro" panose="02000503030000020003" pitchFamily="2" charset="77"/>
                        </a:rPr>
                        <a:t>Positive</a:t>
                      </a: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dirty="0">
                          <a:solidFill>
                            <a:srgbClr val="1B75BC"/>
                          </a:solidFill>
                          <a:latin typeface="Nexus Sans Pro" panose="02000503030000020003" pitchFamily="2" charset="77"/>
                        </a:rPr>
                        <a:t>Past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Past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dirty="0">
                          <a:solidFill>
                            <a:srgbClr val="1B75BC"/>
                          </a:solidFill>
                          <a:latin typeface="Nexus Sans Pro" panose="02000503030000020003" pitchFamily="2" charset="77"/>
                        </a:rPr>
                        <a:t>Present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Present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dirty="0">
                          <a:solidFill>
                            <a:srgbClr val="1B75BC"/>
                          </a:solidFill>
                          <a:latin typeface="Nexus Sans Pro" panose="02000503030000020003" pitchFamily="2" charset="77"/>
                        </a:rPr>
                        <a:t>Future</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Future</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Tree>
    <p:extLst>
      <p:ext uri="{BB962C8B-B14F-4D97-AF65-F5344CB8AC3E}">
        <p14:creationId xmlns:p14="http://schemas.microsoft.com/office/powerpoint/2010/main" val="2070935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ission Critical Roadmap Layout Layou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7348078B-1655-B841-995B-3210B185194F}"/>
              </a:ext>
            </a:extLst>
          </p:cNvPr>
          <p:cNvSpPr/>
          <p:nvPr userDrawn="1"/>
        </p:nvSpPr>
        <p:spPr>
          <a:xfrm>
            <a:off x="1536455" y="157516"/>
            <a:ext cx="9144000" cy="523220"/>
          </a:xfrm>
          <a:prstGeom prst="rect">
            <a:avLst/>
          </a:prstGeom>
        </p:spPr>
        <p:txBody>
          <a:bodyPr wrap="square">
            <a:spAutoFit/>
          </a:bodyPr>
          <a:lstStyle/>
          <a:p>
            <a:pPr algn="ctr"/>
            <a:r>
              <a:rPr lang="en-US" sz="2800" b="1" i="0" spc="-50" dirty="0">
                <a:solidFill>
                  <a:schemeClr val="accent2"/>
                </a:solidFill>
                <a:latin typeface="Nexus Sans Pro" panose="02000503030000020003" pitchFamily="2" charset="77"/>
              </a:rPr>
              <a:t>Mission Critical Implementation</a:t>
            </a:r>
            <a:endParaRPr lang="en-US" sz="2800" b="1" i="0" spc="-50" dirty="0">
              <a:latin typeface="Nexus Sans Pro" panose="02000503030000020003" pitchFamily="2" charset="77"/>
            </a:endParaRPr>
          </a:p>
        </p:txBody>
      </p:sp>
      <p:sp>
        <p:nvSpPr>
          <p:cNvPr id="24" name="Rectangle 23">
            <a:extLst>
              <a:ext uri="{FF2B5EF4-FFF2-40B4-BE49-F238E27FC236}">
                <a16:creationId xmlns:a16="http://schemas.microsoft.com/office/drawing/2014/main" id="{F474C4E2-F24E-3547-BA0C-A298ED6ADB11}"/>
              </a:ext>
            </a:extLst>
          </p:cNvPr>
          <p:cNvSpPr/>
          <p:nvPr userDrawn="1"/>
        </p:nvSpPr>
        <p:spPr>
          <a:xfrm>
            <a:off x="1511197" y="596959"/>
            <a:ext cx="9144000" cy="677108"/>
          </a:xfrm>
          <a:prstGeom prst="rect">
            <a:avLst/>
          </a:prstGeom>
        </p:spPr>
        <p:txBody>
          <a:bodyPr wrap="square">
            <a:spAutoFit/>
          </a:bodyPr>
          <a:lstStyle/>
          <a:p>
            <a:pPr algn="ctr"/>
            <a:r>
              <a:rPr lang="en-US" sz="2000" b="1" i="0" dirty="0">
                <a:solidFill>
                  <a:schemeClr val="accent2"/>
                </a:solidFill>
                <a:latin typeface="Nexus Sans Pro" panose="02000503030000020003" pitchFamily="2" charset="77"/>
              </a:rPr>
              <a:t>A roadmap of 8 key parts</a:t>
            </a:r>
            <a:endParaRPr lang="en-US" sz="1600" b="1" i="0" dirty="0">
              <a:solidFill>
                <a:schemeClr val="tx2"/>
              </a:solidFill>
              <a:latin typeface="Nexus Sans Pro" panose="02000503030000020003" pitchFamily="2" charset="77"/>
            </a:endParaRPr>
          </a:p>
          <a:p>
            <a:pPr algn="ctr"/>
            <a:endParaRPr lang="en-US" sz="1800" b="1" dirty="0">
              <a:solidFill>
                <a:schemeClr val="accent2"/>
              </a:solidFill>
            </a:endParaRPr>
          </a:p>
        </p:txBody>
      </p:sp>
      <p:sp>
        <p:nvSpPr>
          <p:cNvPr id="25" name="Rectangle 24">
            <a:extLst>
              <a:ext uri="{FF2B5EF4-FFF2-40B4-BE49-F238E27FC236}">
                <a16:creationId xmlns:a16="http://schemas.microsoft.com/office/drawing/2014/main" id="{652BDDFA-1D4C-3549-93C3-03BF0C32A526}"/>
              </a:ext>
            </a:extLst>
          </p:cNvPr>
          <p:cNvSpPr/>
          <p:nvPr userDrawn="1"/>
        </p:nvSpPr>
        <p:spPr>
          <a:xfrm>
            <a:off x="3569207" y="5779255"/>
            <a:ext cx="5200589" cy="830997"/>
          </a:xfrm>
          <a:prstGeom prst="rect">
            <a:avLst/>
          </a:prstGeom>
        </p:spPr>
        <p:txBody>
          <a:bodyPr wrap="square">
            <a:spAutoFit/>
          </a:bodyPr>
          <a:lstStyle/>
          <a:p>
            <a:pPr algn="ctr"/>
            <a:r>
              <a:rPr lang="en-GB" sz="1600" b="1" i="0" dirty="0">
                <a:solidFill>
                  <a:schemeClr val="accent2"/>
                </a:solidFill>
                <a:latin typeface="Nexus Sans Pro" panose="02000503030000020003" pitchFamily="2" charset="77"/>
              </a:rPr>
              <a:t>Preparation six months, intense Implementation two years, five-year commitment to Implementation activity, continuous development beyond </a:t>
            </a:r>
          </a:p>
        </p:txBody>
      </p:sp>
      <p:sp>
        <p:nvSpPr>
          <p:cNvPr id="47" name="Rectangle 46">
            <a:extLst>
              <a:ext uri="{FF2B5EF4-FFF2-40B4-BE49-F238E27FC236}">
                <a16:creationId xmlns:a16="http://schemas.microsoft.com/office/drawing/2014/main" id="{E141B850-AF9B-8A4E-90E4-DDE7F806AF7B}"/>
              </a:ext>
            </a:extLst>
          </p:cNvPr>
          <p:cNvSpPr/>
          <p:nvPr userDrawn="1"/>
        </p:nvSpPr>
        <p:spPr>
          <a:xfrm>
            <a:off x="198588" y="2409101"/>
            <a:ext cx="1959429" cy="1134156"/>
          </a:xfrm>
          <a:prstGeom prst="rect">
            <a:avLst/>
          </a:prstGeom>
        </p:spPr>
        <p:txBody>
          <a:bodyPr wrap="square">
            <a:noAutofit/>
          </a:bodyPr>
          <a:lstStyle/>
          <a:p>
            <a:pPr algn="r"/>
            <a:r>
              <a:rPr lang="en-US" sz="1400" b="1" i="0" dirty="0">
                <a:solidFill>
                  <a:schemeClr val="tx2"/>
                </a:solidFill>
                <a:latin typeface="Nexus Sans Pro" panose="02000503030000020003" pitchFamily="2" charset="77"/>
              </a:rPr>
              <a:t>• Signs of Safety </a:t>
            </a:r>
            <a:br>
              <a:rPr lang="en-US" sz="1400" b="1" i="0" dirty="0">
                <a:solidFill>
                  <a:schemeClr val="tx2"/>
                </a:solidFill>
                <a:latin typeface="Nexus Sans Pro" panose="02000503030000020003" pitchFamily="2" charset="77"/>
              </a:rPr>
            </a:br>
            <a:r>
              <a:rPr lang="en-US" sz="1400" b="1" i="0" dirty="0">
                <a:solidFill>
                  <a:schemeClr val="tx2"/>
                </a:solidFill>
                <a:latin typeface="Nexus Sans Pro" panose="02000503030000020003" pitchFamily="2" charset="77"/>
              </a:rPr>
              <a:t> learning methods </a:t>
            </a:r>
            <a:r>
              <a:rPr lang="en-US" sz="1400" b="0" i="0" dirty="0">
                <a:solidFill>
                  <a:schemeClr val="tx2"/>
                </a:solidFill>
                <a:latin typeface="Nexus Sans Pro" panose="02000503030000020003" pitchFamily="2" charset="77"/>
              </a:rPr>
              <a:t>in the workplace (group supervision, Appreciative Inquiry)</a:t>
            </a:r>
          </a:p>
        </p:txBody>
      </p:sp>
      <p:sp>
        <p:nvSpPr>
          <p:cNvPr id="48" name="Rectangle 47">
            <a:extLst>
              <a:ext uri="{FF2B5EF4-FFF2-40B4-BE49-F238E27FC236}">
                <a16:creationId xmlns:a16="http://schemas.microsoft.com/office/drawing/2014/main" id="{63655E97-F444-1C4D-AD5E-B91EB384AB70}"/>
              </a:ext>
            </a:extLst>
          </p:cNvPr>
          <p:cNvSpPr/>
          <p:nvPr userDrawn="1"/>
        </p:nvSpPr>
        <p:spPr>
          <a:xfrm>
            <a:off x="198589" y="642246"/>
            <a:ext cx="1959429" cy="1600438"/>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Core training and coaching </a:t>
            </a:r>
            <a:r>
              <a:rPr lang="en-US" sz="1400" b="0" i="0" dirty="0">
                <a:solidFill>
                  <a:schemeClr val="tx2"/>
                </a:solidFill>
                <a:latin typeface="Nexus Sans Pro" panose="02000503030000020003" pitchFamily="2" charset="77"/>
              </a:rPr>
              <a:t>(basic, advanced, targeted, and learning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and development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 trajectory for practice leaders)</a:t>
            </a:r>
          </a:p>
        </p:txBody>
      </p:sp>
      <p:sp>
        <p:nvSpPr>
          <p:cNvPr id="49" name="Rectangle 48">
            <a:extLst>
              <a:ext uri="{FF2B5EF4-FFF2-40B4-BE49-F238E27FC236}">
                <a16:creationId xmlns:a16="http://schemas.microsoft.com/office/drawing/2014/main" id="{4C13649E-4CF3-4B47-98D0-C269156FB2AE}"/>
              </a:ext>
            </a:extLst>
          </p:cNvPr>
          <p:cNvSpPr/>
          <p:nvPr userDrawn="1"/>
        </p:nvSpPr>
        <p:spPr>
          <a:xfrm>
            <a:off x="251245" y="3923680"/>
            <a:ext cx="1959429" cy="2246769"/>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Aligned QA </a:t>
            </a:r>
            <a:r>
              <a:rPr lang="en-US" sz="1400" b="0" i="0" dirty="0">
                <a:solidFill>
                  <a:schemeClr val="tx2"/>
                </a:solidFill>
                <a:latin typeface="Nexus Sans Pro" panose="02000503030000020003" pitchFamily="2" charset="77"/>
              </a:rPr>
              <a:t>measuring the practice — breadth (by dashboard) depth (by collaborative audit) and impact (by core data) — and through feedback (including family and staff surveys); with cycles of action learning</a:t>
            </a:r>
          </a:p>
        </p:txBody>
      </p:sp>
      <p:sp>
        <p:nvSpPr>
          <p:cNvPr id="50" name="Rectangle 49">
            <a:extLst>
              <a:ext uri="{FF2B5EF4-FFF2-40B4-BE49-F238E27FC236}">
                <a16:creationId xmlns:a16="http://schemas.microsoft.com/office/drawing/2014/main" id="{BF8A9459-1F1B-3C4D-BB45-C11EEEDA9629}"/>
              </a:ext>
            </a:extLst>
          </p:cNvPr>
          <p:cNvSpPr/>
          <p:nvPr userDrawn="1"/>
        </p:nvSpPr>
        <p:spPr>
          <a:xfrm>
            <a:off x="9857527" y="4877505"/>
            <a:ext cx="2202497"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Aligning the IT system </a:t>
            </a:r>
            <a:r>
              <a:rPr lang="en-US" sz="1400" b="0" i="0" dirty="0">
                <a:solidFill>
                  <a:schemeClr val="tx2"/>
                </a:solidFill>
                <a:latin typeface="Nexus Sans Pro" panose="02000503030000020003" pitchFamily="2" charset="77"/>
              </a:rPr>
              <a:t>over the short and long</a:t>
            </a:r>
            <a:r>
              <a:rPr lang="en-US" sz="1400" b="0" i="0" baseline="0" dirty="0">
                <a:solidFill>
                  <a:schemeClr val="tx2"/>
                </a:solidFill>
                <a:latin typeface="Nexus Sans Pro" panose="02000503030000020003" pitchFamily="2" charset="77"/>
              </a:rPr>
              <a:t> </a:t>
            </a:r>
            <a:r>
              <a:rPr lang="en-US" sz="1400" b="0" i="0" dirty="0">
                <a:solidFill>
                  <a:schemeClr val="tx2"/>
                </a:solidFill>
                <a:latin typeface="Nexus Sans Pro" panose="02000503030000020003" pitchFamily="2" charset="77"/>
              </a:rPr>
              <a:t>term</a:t>
            </a:r>
          </a:p>
        </p:txBody>
      </p:sp>
      <p:sp>
        <p:nvSpPr>
          <p:cNvPr id="51" name="Rectangle 50">
            <a:extLst>
              <a:ext uri="{FF2B5EF4-FFF2-40B4-BE49-F238E27FC236}">
                <a16:creationId xmlns:a16="http://schemas.microsoft.com/office/drawing/2014/main" id="{365FD385-5FCE-0245-AAD1-51E7FA63AEFD}"/>
              </a:ext>
            </a:extLst>
          </p:cNvPr>
          <p:cNvSpPr/>
          <p:nvPr userDrawn="1"/>
        </p:nvSpPr>
        <p:spPr>
          <a:xfrm>
            <a:off x="9857527" y="1664257"/>
            <a:ext cx="1959429" cy="1169551"/>
          </a:xfrm>
          <a:prstGeom prst="rect">
            <a:avLst/>
          </a:prstGeom>
        </p:spPr>
        <p:txBody>
          <a:bodyPr wrap="square">
            <a:spAutoFit/>
          </a:bodyPr>
          <a:lstStyle/>
          <a:p>
            <a:r>
              <a:rPr lang="en-US" sz="1400" b="1" i="0" dirty="0">
                <a:solidFill>
                  <a:schemeClr val="tx2"/>
                </a:solidFill>
                <a:latin typeface="Nexus Sans Pro" panose="02000503030000020003" pitchFamily="2" charset="77"/>
              </a:rPr>
              <a:t>• Modelling the Signs of Safety </a:t>
            </a:r>
            <a:r>
              <a:rPr lang="en-US" sz="1400" b="0" i="0" dirty="0">
                <a:solidFill>
                  <a:schemeClr val="tx2"/>
                </a:solidFill>
                <a:latin typeface="Nexus Sans Pro" panose="02000503030000020003" pitchFamily="2" charset="77"/>
              </a:rPr>
              <a:t>in leadership and connection to practice (leadership development trajectory)</a:t>
            </a:r>
          </a:p>
        </p:txBody>
      </p:sp>
      <p:sp>
        <p:nvSpPr>
          <p:cNvPr id="52" name="Rectangle 51">
            <a:extLst>
              <a:ext uri="{FF2B5EF4-FFF2-40B4-BE49-F238E27FC236}">
                <a16:creationId xmlns:a16="http://schemas.microsoft.com/office/drawing/2014/main" id="{31356C83-0696-AC40-9A8C-B3636361E405}"/>
              </a:ext>
            </a:extLst>
          </p:cNvPr>
          <p:cNvSpPr/>
          <p:nvPr userDrawn="1"/>
        </p:nvSpPr>
        <p:spPr>
          <a:xfrm>
            <a:off x="9857527" y="2914033"/>
            <a:ext cx="2092239" cy="1815882"/>
          </a:xfrm>
          <a:prstGeom prst="rect">
            <a:avLst/>
          </a:prstGeom>
        </p:spPr>
        <p:txBody>
          <a:bodyPr wrap="square">
            <a:spAutoFit/>
          </a:bodyPr>
          <a:lstStyle/>
          <a:p>
            <a:r>
              <a:rPr lang="en-US" sz="1400" b="1" i="0" dirty="0">
                <a:solidFill>
                  <a:schemeClr val="tx2"/>
                </a:solidFill>
                <a:latin typeface="Nexus Sans Pro" panose="02000503030000020003" pitchFamily="2" charset="77"/>
              </a:rPr>
              <a:t>• Case management processes and recording  matching the Signs of Safety practice </a:t>
            </a:r>
            <a:r>
              <a:rPr lang="en-US" sz="1400" b="0" i="0" dirty="0">
                <a:solidFill>
                  <a:schemeClr val="tx2"/>
                </a:solidFill>
                <a:latin typeface="Nexus Sans Pro" panose="02000503030000020003" pitchFamily="2" charset="77"/>
              </a:rPr>
              <a:t>(informed by whole system learning cases and driven by practice intensives at workflow stages)</a:t>
            </a:r>
          </a:p>
        </p:txBody>
      </p:sp>
      <p:sp>
        <p:nvSpPr>
          <p:cNvPr id="53" name="Rectangle 52">
            <a:extLst>
              <a:ext uri="{FF2B5EF4-FFF2-40B4-BE49-F238E27FC236}">
                <a16:creationId xmlns:a16="http://schemas.microsoft.com/office/drawing/2014/main" id="{96DC0446-5763-7B4E-ADD1-DC3FA9086286}"/>
              </a:ext>
            </a:extLst>
          </p:cNvPr>
          <p:cNvSpPr/>
          <p:nvPr userDrawn="1"/>
        </p:nvSpPr>
        <p:spPr>
          <a:xfrm>
            <a:off x="9857526" y="5757170"/>
            <a:ext cx="1959429"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Partners engaged </a:t>
            </a:r>
            <a:r>
              <a:rPr lang="en-US" sz="1400" b="0" i="0" dirty="0">
                <a:solidFill>
                  <a:schemeClr val="tx2"/>
                </a:solidFill>
                <a:latin typeface="Nexus Sans Pro" panose="02000503030000020003" pitchFamily="2" charset="77"/>
              </a:rPr>
              <a:t>to understand and work with Signs of Safety </a:t>
            </a:r>
          </a:p>
        </p:txBody>
      </p:sp>
      <p:cxnSp>
        <p:nvCxnSpPr>
          <p:cNvPr id="60" name="Straight Arrow Connector 59">
            <a:extLst>
              <a:ext uri="{FF2B5EF4-FFF2-40B4-BE49-F238E27FC236}">
                <a16:creationId xmlns:a16="http://schemas.microsoft.com/office/drawing/2014/main" id="{39DA1D37-3BD2-E043-AAF3-C4437B071892}"/>
              </a:ext>
            </a:extLst>
          </p:cNvPr>
          <p:cNvCxnSpPr>
            <a:cxnSpLocks/>
          </p:cNvCxnSpPr>
          <p:nvPr userDrawn="1"/>
        </p:nvCxnSpPr>
        <p:spPr>
          <a:xfrm>
            <a:off x="2780659" y="1368334"/>
            <a:ext cx="1000353" cy="72985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4" name="Picture 53">
            <a:extLst>
              <a:ext uri="{FF2B5EF4-FFF2-40B4-BE49-F238E27FC236}">
                <a16:creationId xmlns:a16="http://schemas.microsoft.com/office/drawing/2014/main" id="{C75A8E1D-E811-5C43-9B4D-0F5A4B18B3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5" name="Picture 54">
            <a:extLst>
              <a:ext uri="{FF2B5EF4-FFF2-40B4-BE49-F238E27FC236}">
                <a16:creationId xmlns:a16="http://schemas.microsoft.com/office/drawing/2014/main" id="{E015B39F-EB45-9246-89EF-7587996F8A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6" name="Picture 55">
            <a:extLst>
              <a:ext uri="{FF2B5EF4-FFF2-40B4-BE49-F238E27FC236}">
                <a16:creationId xmlns:a16="http://schemas.microsoft.com/office/drawing/2014/main" id="{F173BF69-C907-B647-A3F3-EF4B16AAF62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7" name="Picture 56">
            <a:extLst>
              <a:ext uri="{FF2B5EF4-FFF2-40B4-BE49-F238E27FC236}">
                <a16:creationId xmlns:a16="http://schemas.microsoft.com/office/drawing/2014/main" id="{D1B9D22A-6744-CD48-B9D4-A4E825A159B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8" name="Picture 57">
            <a:extLst>
              <a:ext uri="{FF2B5EF4-FFF2-40B4-BE49-F238E27FC236}">
                <a16:creationId xmlns:a16="http://schemas.microsoft.com/office/drawing/2014/main" id="{840ABC39-C718-3649-B15E-F4C6FB9ED341}"/>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9" name="Picture 58">
            <a:extLst>
              <a:ext uri="{FF2B5EF4-FFF2-40B4-BE49-F238E27FC236}">
                <a16:creationId xmlns:a16="http://schemas.microsoft.com/office/drawing/2014/main" id="{CBAE0A7D-B7D1-FF4B-98B8-E6C87D0A2242}"/>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cxnSp>
        <p:nvCxnSpPr>
          <p:cNvPr id="61" name="Straight Arrow Connector 60">
            <a:extLst>
              <a:ext uri="{FF2B5EF4-FFF2-40B4-BE49-F238E27FC236}">
                <a16:creationId xmlns:a16="http://schemas.microsoft.com/office/drawing/2014/main" id="{60E7B7E4-1B0B-4347-854A-4988BD94D8F1}"/>
              </a:ext>
            </a:extLst>
          </p:cNvPr>
          <p:cNvCxnSpPr>
            <a:cxnSpLocks/>
          </p:cNvCxnSpPr>
          <p:nvPr userDrawn="1"/>
        </p:nvCxnSpPr>
        <p:spPr>
          <a:xfrm>
            <a:off x="8544715" y="4665821"/>
            <a:ext cx="1000354" cy="73180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DC157C51-6A6F-CE45-A663-8D8262A011A7}"/>
              </a:ext>
            </a:extLst>
          </p:cNvPr>
          <p:cNvCxnSpPr>
            <a:cxnSpLocks/>
          </p:cNvCxnSpPr>
          <p:nvPr userDrawn="1"/>
        </p:nvCxnSpPr>
        <p:spPr>
          <a:xfrm flipV="1">
            <a:off x="8544715" y="1361722"/>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0FB22304-DB65-874C-A5EF-6F30B6FA0D77}"/>
              </a:ext>
            </a:extLst>
          </p:cNvPr>
          <p:cNvCxnSpPr>
            <a:cxnSpLocks/>
          </p:cNvCxnSpPr>
          <p:nvPr userDrawn="1"/>
        </p:nvCxnSpPr>
        <p:spPr>
          <a:xfrm flipV="1">
            <a:off x="2780658" y="4667741"/>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B693535E-49BF-4B41-A3E6-C6B15FBE57AC}"/>
              </a:ext>
            </a:extLst>
          </p:cNvPr>
          <p:cNvSpPr txBox="1"/>
          <p:nvPr userDrawn="1"/>
        </p:nvSpPr>
        <p:spPr>
          <a:xfrm>
            <a:off x="9556066" y="624705"/>
            <a:ext cx="2290994" cy="307777"/>
          </a:xfrm>
          <a:prstGeom prst="rect">
            <a:avLst/>
          </a:prstGeom>
          <a:noFill/>
        </p:spPr>
        <p:txBody>
          <a:bodyPr wrap="square" rtlCol="0">
            <a:noAutofit/>
          </a:bodyPr>
          <a:lstStyle/>
          <a:p>
            <a:pPr marL="285750" lvl="0" defTabSz="914400"/>
            <a:r>
              <a:rPr lang="en-US" sz="1600" b="1" i="0" dirty="0">
                <a:solidFill>
                  <a:schemeClr val="tx2"/>
                </a:solidFill>
                <a:latin typeface="Nexus Sans Pro" panose="02000503030000020003" pitchFamily="2" charset="77"/>
              </a:rPr>
              <a:t>• </a:t>
            </a:r>
            <a:r>
              <a:rPr lang="en-US" sz="1400" b="1" i="0" dirty="0">
                <a:solidFill>
                  <a:schemeClr val="tx2"/>
                </a:solidFill>
                <a:latin typeface="Nexus Sans Pro" panose="02000503030000020003" pitchFamily="2" charset="77"/>
              </a:rPr>
              <a:t>Clear, explicit </a:t>
            </a:r>
          </a:p>
          <a:p>
            <a:pPr marL="285750" lvl="0" defTabSz="914400"/>
            <a:r>
              <a:rPr lang="en-US" sz="1400" b="1" i="0" dirty="0">
                <a:solidFill>
                  <a:schemeClr val="tx2"/>
                </a:solidFill>
                <a:latin typeface="Nexus Sans Pro" panose="02000503030000020003" pitchFamily="2" charset="77"/>
              </a:rPr>
              <a:t>commitment and engagement </a:t>
            </a:r>
            <a:r>
              <a:rPr lang="en-US" sz="1400" b="0" i="0" dirty="0">
                <a:solidFill>
                  <a:schemeClr val="tx2"/>
                </a:solidFill>
                <a:latin typeface="Nexus Sans Pro" panose="02000503030000020003" pitchFamily="2" charset="77"/>
              </a:rPr>
              <a:t>with the</a:t>
            </a:r>
          </a:p>
          <a:p>
            <a:pPr marL="285750" lvl="0" defTabSz="914400"/>
            <a:r>
              <a:rPr lang="en-US" sz="1400" b="0" i="0" dirty="0">
                <a:solidFill>
                  <a:schemeClr val="tx2"/>
                </a:solidFill>
                <a:latin typeface="Nexus Sans Pro" panose="02000503030000020003" pitchFamily="2" charset="77"/>
              </a:rPr>
              <a:t>Implementation</a:t>
            </a:r>
          </a:p>
          <a:p>
            <a:pPr marL="285750" lvl="0" indent="-285750" defTabSz="914400"/>
            <a:endParaRPr lang="en-US" dirty="0"/>
          </a:p>
        </p:txBody>
      </p:sp>
    </p:spTree>
    <p:extLst>
      <p:ext uri="{BB962C8B-B14F-4D97-AF65-F5344CB8AC3E}">
        <p14:creationId xmlns:p14="http://schemas.microsoft.com/office/powerpoint/2010/main" val="197142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6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0"/>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3"/>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6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47" grpId="0"/>
      <p:bldP spid="48" grpId="0"/>
      <p:bldP spid="49" grpId="0"/>
      <p:bldP spid="50" grpId="0"/>
      <p:bldP spid="51" grpId="0"/>
      <p:bldP spid="52" grpId="0"/>
      <p:bldP spid="53" grpId="0"/>
      <p:bldP spid="64"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afety Planning Roadmap with Animation">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663DF562-97CD-2B48-92A9-EF2941922D6F}"/>
              </a:ext>
            </a:extLst>
          </p:cNvPr>
          <p:cNvPicPr>
            <a:picLocks noChangeAspect="1"/>
          </p:cNvPicPr>
          <p:nvPr userDrawn="1"/>
        </p:nvPicPr>
        <p:blipFill>
          <a:blip r:embed="rId2"/>
          <a:stretch>
            <a:fillRect/>
          </a:stretch>
        </p:blipFill>
        <p:spPr>
          <a:xfrm>
            <a:off x="7639712" y="1489314"/>
            <a:ext cx="1090168" cy="5197095"/>
          </a:xfrm>
          <a:prstGeom prst="rect">
            <a:avLst/>
          </a:prstGeom>
        </p:spPr>
      </p:pic>
      <p:pic>
        <p:nvPicPr>
          <p:cNvPr id="36" name="Picture 35">
            <a:extLst>
              <a:ext uri="{FF2B5EF4-FFF2-40B4-BE49-F238E27FC236}">
                <a16:creationId xmlns:a16="http://schemas.microsoft.com/office/drawing/2014/main" id="{86FA19C7-A452-7A4E-BC3A-05E92BE5CA25}"/>
              </a:ext>
            </a:extLst>
          </p:cNvPr>
          <p:cNvPicPr>
            <a:picLocks noChangeAspect="1"/>
          </p:cNvPicPr>
          <p:nvPr userDrawn="1"/>
        </p:nvPicPr>
        <p:blipFill>
          <a:blip r:embed="rId3"/>
          <a:stretch>
            <a:fillRect/>
          </a:stretch>
        </p:blipFill>
        <p:spPr>
          <a:xfrm>
            <a:off x="8001889" y="1787971"/>
            <a:ext cx="508000" cy="873760"/>
          </a:xfrm>
          <a:prstGeom prst="rect">
            <a:avLst/>
          </a:prstGeom>
        </p:spPr>
      </p:pic>
      <p:pic>
        <p:nvPicPr>
          <p:cNvPr id="37" name="Picture 36">
            <a:extLst>
              <a:ext uri="{FF2B5EF4-FFF2-40B4-BE49-F238E27FC236}">
                <a16:creationId xmlns:a16="http://schemas.microsoft.com/office/drawing/2014/main" id="{E3FD11CF-DB0C-A74C-8537-72CC7E34E86D}"/>
              </a:ext>
            </a:extLst>
          </p:cNvPr>
          <p:cNvPicPr>
            <a:picLocks noChangeAspect="1"/>
          </p:cNvPicPr>
          <p:nvPr userDrawn="1"/>
        </p:nvPicPr>
        <p:blipFill>
          <a:blip r:embed="rId4"/>
          <a:stretch>
            <a:fillRect/>
          </a:stretch>
        </p:blipFill>
        <p:spPr>
          <a:xfrm>
            <a:off x="7884184" y="2712388"/>
            <a:ext cx="568960" cy="863600"/>
          </a:xfrm>
          <a:prstGeom prst="rect">
            <a:avLst/>
          </a:prstGeom>
        </p:spPr>
      </p:pic>
      <p:pic>
        <p:nvPicPr>
          <p:cNvPr id="38" name="Picture 37">
            <a:extLst>
              <a:ext uri="{FF2B5EF4-FFF2-40B4-BE49-F238E27FC236}">
                <a16:creationId xmlns:a16="http://schemas.microsoft.com/office/drawing/2014/main" id="{07121AE7-EC2C-3944-B129-683BCDB077A8}"/>
              </a:ext>
            </a:extLst>
          </p:cNvPr>
          <p:cNvPicPr>
            <a:picLocks noChangeAspect="1"/>
          </p:cNvPicPr>
          <p:nvPr userDrawn="1"/>
        </p:nvPicPr>
        <p:blipFill>
          <a:blip r:embed="rId5"/>
          <a:stretch>
            <a:fillRect/>
          </a:stretch>
        </p:blipFill>
        <p:spPr>
          <a:xfrm>
            <a:off x="8124095" y="5295903"/>
            <a:ext cx="538480" cy="944880"/>
          </a:xfrm>
          <a:prstGeom prst="rect">
            <a:avLst/>
          </a:prstGeom>
        </p:spPr>
      </p:pic>
      <p:sp>
        <p:nvSpPr>
          <p:cNvPr id="39" name="TextBox 38">
            <a:extLst>
              <a:ext uri="{FF2B5EF4-FFF2-40B4-BE49-F238E27FC236}">
                <a16:creationId xmlns:a16="http://schemas.microsoft.com/office/drawing/2014/main" id="{23F2BAD4-A035-074D-BBF1-0C186872B567}"/>
              </a:ext>
            </a:extLst>
          </p:cNvPr>
          <p:cNvSpPr txBox="1"/>
          <p:nvPr userDrawn="1"/>
        </p:nvSpPr>
        <p:spPr>
          <a:xfrm>
            <a:off x="3454616" y="1590648"/>
            <a:ext cx="4185079" cy="492443"/>
          </a:xfrm>
          <a:prstGeom prst="rect">
            <a:avLst/>
          </a:prstGeom>
          <a:noFill/>
        </p:spPr>
        <p:txBody>
          <a:bodyPr wrap="square" rtlCol="0">
            <a:spAutoFit/>
          </a:bodyPr>
          <a:lstStyle/>
          <a:p>
            <a:pPr marL="228594" indent="-228594">
              <a:buFont typeface="+mj-lt"/>
              <a:buAutoNum type="arabicPeriod" startAt="2"/>
            </a:pPr>
            <a:r>
              <a:rPr lang="en-US" sz="1300" b="1" spc="51" dirty="0">
                <a:latin typeface="DIN 2014 Bold" panose="020B0504020202020204" pitchFamily="34" charset="77"/>
                <a:ea typeface="DIN 2014 Bold" panose="020B0504020202020204" pitchFamily="34" charset="77"/>
              </a:rPr>
              <a:t>Develop Paired Danger Statements and Safety Goals with Matched Safety Scales</a:t>
            </a:r>
          </a:p>
        </p:txBody>
      </p:sp>
      <p:sp>
        <p:nvSpPr>
          <p:cNvPr id="40" name="TextBox 39">
            <a:extLst>
              <a:ext uri="{FF2B5EF4-FFF2-40B4-BE49-F238E27FC236}">
                <a16:creationId xmlns:a16="http://schemas.microsoft.com/office/drawing/2014/main" id="{AB686819-9B1E-1044-9592-18CD6B4DFA3C}"/>
              </a:ext>
            </a:extLst>
          </p:cNvPr>
          <p:cNvSpPr txBox="1"/>
          <p:nvPr userDrawn="1"/>
        </p:nvSpPr>
        <p:spPr>
          <a:xfrm>
            <a:off x="8873234" y="1588321"/>
            <a:ext cx="3165984" cy="692497"/>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Harm Matrix</a:t>
            </a:r>
          </a:p>
          <a:p>
            <a:r>
              <a:rPr lang="en-US" sz="1300" b="1" spc="51" dirty="0">
                <a:latin typeface="DIN 2014 Bold" panose="020B0504020202020204" pitchFamily="34" charset="77"/>
                <a:ea typeface="DIN 2014 Bold" panose="020B0504020202020204" pitchFamily="34" charset="77"/>
              </a:rPr>
              <a:t>Signs of Safety Mapping</a:t>
            </a:r>
          </a:p>
          <a:p>
            <a:r>
              <a:rPr lang="en-US" sz="1300" b="1" spc="51" dirty="0">
                <a:latin typeface="DIN 2014 Bold" panose="020B0504020202020204" pitchFamily="34" charset="77"/>
                <a:ea typeface="DIN 2014 Bold" panose="020B0504020202020204" pitchFamily="34" charset="77"/>
              </a:rPr>
              <a:t>My Three Houses or equivalent</a:t>
            </a:r>
          </a:p>
        </p:txBody>
      </p:sp>
      <p:sp>
        <p:nvSpPr>
          <p:cNvPr id="41" name="TextBox 40">
            <a:extLst>
              <a:ext uri="{FF2B5EF4-FFF2-40B4-BE49-F238E27FC236}">
                <a16:creationId xmlns:a16="http://schemas.microsoft.com/office/drawing/2014/main" id="{E26BC8A7-658A-1A41-8553-F66021EF53FA}"/>
              </a:ext>
            </a:extLst>
          </p:cNvPr>
          <p:cNvSpPr txBox="1"/>
          <p:nvPr userDrawn="1"/>
        </p:nvSpPr>
        <p:spPr>
          <a:xfrm>
            <a:off x="3454617" y="2059701"/>
            <a:ext cx="4261807" cy="630942"/>
          </a:xfrm>
          <a:prstGeom prst="rect">
            <a:avLst/>
          </a:prstGeom>
          <a:noFill/>
        </p:spPr>
        <p:txBody>
          <a:bodyPr wrap="square" rtlCol="0">
            <a:spAutoFit/>
          </a:bodyPr>
          <a:lstStyle/>
          <a:p>
            <a:pPr marL="228594" indent="-228594">
              <a:buFont typeface="+mj-lt"/>
              <a:buAutoNum type="arabicPeriod" startAt="3"/>
            </a:pPr>
            <a:r>
              <a:rPr lang="en-US" sz="1300" b="1" spc="50" dirty="0">
                <a:latin typeface="DIN 2014 Bold" panose="020B0504020202020204" pitchFamily="34" charset="77"/>
                <a:ea typeface="DIN 2014 Bold" panose="020B0504020202020204" pitchFamily="34" charset="77"/>
              </a:rPr>
              <a:t>Identify everything that’s working well</a:t>
            </a:r>
            <a:br>
              <a:rPr lang="en-US" sz="1300" b="1" spc="50" dirty="0">
                <a:latin typeface="DIN 2014 Bold" panose="020B0504020202020204" pitchFamily="34" charset="77"/>
                <a:ea typeface="DIN 2014 Bold" panose="020B0504020202020204" pitchFamily="34" charset="77"/>
              </a:rPr>
            </a:br>
            <a:r>
              <a:rPr lang="en-US" sz="1100" dirty="0">
                <a:latin typeface="DIN 2014" panose="020B0504020202020204" pitchFamily="34" charset="77"/>
                <a:ea typeface="DIN 2014" panose="020B0504020202020204" pitchFamily="34" charset="77"/>
              </a:rPr>
              <a:t>Continually identify everything that’s going well in and around the family that contributes to the wellbeing and safety of the child.</a:t>
            </a:r>
            <a:endParaRPr lang="en-US" sz="1100" b="1" spc="51" dirty="0">
              <a:latin typeface="DIN 2014 Bold" panose="020B0504020202020204" pitchFamily="34" charset="77"/>
              <a:ea typeface="DIN 2014 Bold" panose="020B0504020202020204" pitchFamily="34" charset="77"/>
            </a:endParaRPr>
          </a:p>
        </p:txBody>
      </p:sp>
      <p:sp>
        <p:nvSpPr>
          <p:cNvPr id="42" name="TextBox 41">
            <a:extLst>
              <a:ext uri="{FF2B5EF4-FFF2-40B4-BE49-F238E27FC236}">
                <a16:creationId xmlns:a16="http://schemas.microsoft.com/office/drawing/2014/main" id="{7ED731F7-0123-F14F-87B8-57BD4596C78F}"/>
              </a:ext>
            </a:extLst>
          </p:cNvPr>
          <p:cNvSpPr txBox="1"/>
          <p:nvPr userDrawn="1"/>
        </p:nvSpPr>
        <p:spPr>
          <a:xfrm>
            <a:off x="3454619" y="2667253"/>
            <a:ext cx="4185070" cy="292388"/>
          </a:xfrm>
          <a:prstGeom prst="rect">
            <a:avLst/>
          </a:prstGeom>
          <a:noFill/>
        </p:spPr>
        <p:txBody>
          <a:bodyPr wrap="square" rtlCol="0">
            <a:spAutoFit/>
          </a:bodyPr>
          <a:lstStyle/>
          <a:p>
            <a:pPr marL="228594" indent="-228594">
              <a:buFont typeface="+mj-lt"/>
              <a:buAutoNum type="arabicPeriod" startAt="4"/>
            </a:pPr>
            <a:r>
              <a:rPr lang="en-US" sz="1300" b="1" spc="51" dirty="0">
                <a:latin typeface="DIN 2014 Bold" panose="020B0504020202020204" pitchFamily="34" charset="77"/>
                <a:ea typeface="DIN 2014 Bold" panose="020B0504020202020204" pitchFamily="34" charset="77"/>
              </a:rPr>
              <a:t>Develop professional bottom-line requirements</a:t>
            </a:r>
          </a:p>
        </p:txBody>
      </p:sp>
      <p:sp>
        <p:nvSpPr>
          <p:cNvPr id="43" name="TextBox 42">
            <a:extLst>
              <a:ext uri="{FF2B5EF4-FFF2-40B4-BE49-F238E27FC236}">
                <a16:creationId xmlns:a16="http://schemas.microsoft.com/office/drawing/2014/main" id="{86663938-9793-4C4C-B726-46DA562005AF}"/>
              </a:ext>
            </a:extLst>
          </p:cNvPr>
          <p:cNvSpPr txBox="1"/>
          <p:nvPr userDrawn="1"/>
        </p:nvSpPr>
        <p:spPr>
          <a:xfrm>
            <a:off x="3454619" y="2936251"/>
            <a:ext cx="4077626" cy="492443"/>
          </a:xfrm>
          <a:prstGeom prst="rect">
            <a:avLst/>
          </a:prstGeom>
          <a:noFill/>
        </p:spPr>
        <p:txBody>
          <a:bodyPr wrap="square" rtlCol="0">
            <a:spAutoFit/>
          </a:bodyPr>
          <a:lstStyle/>
          <a:p>
            <a:pPr marL="228594" indent="-228594">
              <a:buFont typeface="+mj-lt"/>
              <a:buAutoNum type="arabicPeriod" startAt="5"/>
            </a:pPr>
            <a:r>
              <a:rPr lang="en-US" sz="1300" b="1" spc="51" dirty="0">
                <a:latin typeface="DIN 2014 Bold" panose="020B0504020202020204" pitchFamily="34" charset="77"/>
                <a:ea typeface="DIN 2014 Bold" panose="020B0504020202020204" pitchFamily="34" charset="77"/>
              </a:rPr>
              <a:t>Develop professional trajectory including timeline</a:t>
            </a:r>
          </a:p>
        </p:txBody>
      </p:sp>
      <p:sp>
        <p:nvSpPr>
          <p:cNvPr id="44" name="TextBox 43">
            <a:extLst>
              <a:ext uri="{FF2B5EF4-FFF2-40B4-BE49-F238E27FC236}">
                <a16:creationId xmlns:a16="http://schemas.microsoft.com/office/drawing/2014/main" id="{799901F2-AA11-364F-94F0-B0212F66C9AA}"/>
              </a:ext>
            </a:extLst>
          </p:cNvPr>
          <p:cNvSpPr txBox="1"/>
          <p:nvPr userDrawn="1"/>
        </p:nvSpPr>
        <p:spPr>
          <a:xfrm>
            <a:off x="3454617" y="3405304"/>
            <a:ext cx="4077625" cy="292388"/>
          </a:xfrm>
          <a:prstGeom prst="rect">
            <a:avLst/>
          </a:prstGeom>
          <a:noFill/>
        </p:spPr>
        <p:txBody>
          <a:bodyPr wrap="square" rtlCol="0">
            <a:spAutoFit/>
          </a:bodyPr>
          <a:lstStyle/>
          <a:p>
            <a:pPr marL="228594" indent="-228594">
              <a:buFont typeface="+mj-lt"/>
              <a:buAutoNum type="arabicPeriod" startAt="6"/>
            </a:pPr>
            <a:r>
              <a:rPr lang="en-US" sz="1300" b="1" spc="51" dirty="0">
                <a:latin typeface="DIN 2014 Bold" panose="020B0504020202020204" pitchFamily="34" charset="77"/>
                <a:ea typeface="DIN 2014 Bold" panose="020B0504020202020204" pitchFamily="34" charset="77"/>
              </a:rPr>
              <a:t>Build vision of process for family</a:t>
            </a:r>
          </a:p>
        </p:txBody>
      </p:sp>
      <p:pic>
        <p:nvPicPr>
          <p:cNvPr id="45" name="Picture 44">
            <a:extLst>
              <a:ext uri="{FF2B5EF4-FFF2-40B4-BE49-F238E27FC236}">
                <a16:creationId xmlns:a16="http://schemas.microsoft.com/office/drawing/2014/main" id="{B9523A61-D98C-B74A-80AA-1C1D2B93B1B2}"/>
              </a:ext>
            </a:extLst>
          </p:cNvPr>
          <p:cNvPicPr>
            <a:picLocks noChangeAspect="1"/>
          </p:cNvPicPr>
          <p:nvPr userDrawn="1"/>
        </p:nvPicPr>
        <p:blipFill>
          <a:blip r:embed="rId6"/>
          <a:stretch>
            <a:fillRect/>
          </a:stretch>
        </p:blipFill>
        <p:spPr>
          <a:xfrm>
            <a:off x="565171" y="2127157"/>
            <a:ext cx="2247120" cy="3464772"/>
          </a:xfrm>
          <a:prstGeom prst="rect">
            <a:avLst/>
          </a:prstGeom>
        </p:spPr>
      </p:pic>
      <p:sp>
        <p:nvSpPr>
          <p:cNvPr id="46" name="TextBox 45">
            <a:extLst>
              <a:ext uri="{FF2B5EF4-FFF2-40B4-BE49-F238E27FC236}">
                <a16:creationId xmlns:a16="http://schemas.microsoft.com/office/drawing/2014/main" id="{DE31B120-EC42-F342-A336-D17081ADC2AC}"/>
              </a:ext>
            </a:extLst>
          </p:cNvPr>
          <p:cNvSpPr txBox="1"/>
          <p:nvPr userDrawn="1"/>
        </p:nvSpPr>
        <p:spPr>
          <a:xfrm>
            <a:off x="7079168" y="1030288"/>
            <a:ext cx="2266683" cy="523220"/>
          </a:xfrm>
          <a:prstGeom prst="rect">
            <a:avLst/>
          </a:prstGeom>
          <a:noFill/>
        </p:spPr>
        <p:txBody>
          <a:bodyPr wrap="square" rtlCol="0">
            <a:spAutoFit/>
          </a:bodyPr>
          <a:lstStyle/>
          <a:p>
            <a:pPr algn="ctr"/>
            <a:r>
              <a:rPr lang="en-US" sz="1400" b="1" dirty="0">
                <a:solidFill>
                  <a:schemeClr val="accent3"/>
                </a:solidFill>
                <a:latin typeface="DIN 2014 Bold" panose="020B0504020202020204" pitchFamily="34" charset="77"/>
                <a:ea typeface="DIN 2014 Bold" panose="020B0504020202020204" pitchFamily="34" charset="77"/>
              </a:rPr>
              <a:t>Ongoing</a:t>
            </a:r>
          </a:p>
          <a:p>
            <a:pPr algn="ctr"/>
            <a:r>
              <a:rPr lang="en-US" sz="1400" b="1" dirty="0">
                <a:solidFill>
                  <a:schemeClr val="accent3"/>
                </a:solidFill>
                <a:latin typeface="DIN 2014 Bold" panose="020B0504020202020204" pitchFamily="34" charset="77"/>
                <a:ea typeface="DIN 2014 Bold" panose="020B0504020202020204" pitchFamily="34" charset="77"/>
              </a:rPr>
              <a:t>Processes</a:t>
            </a:r>
          </a:p>
        </p:txBody>
      </p:sp>
      <p:pic>
        <p:nvPicPr>
          <p:cNvPr id="47" name="Picture 46">
            <a:extLst>
              <a:ext uri="{FF2B5EF4-FFF2-40B4-BE49-F238E27FC236}">
                <a16:creationId xmlns:a16="http://schemas.microsoft.com/office/drawing/2014/main" id="{F06F006E-37B7-0241-9A3D-32775EBA3356}"/>
              </a:ext>
            </a:extLst>
          </p:cNvPr>
          <p:cNvPicPr>
            <a:picLocks noChangeAspect="1"/>
          </p:cNvPicPr>
          <p:nvPr userDrawn="1"/>
        </p:nvPicPr>
        <p:blipFill>
          <a:blip r:embed="rId7"/>
          <a:stretch>
            <a:fillRect/>
          </a:stretch>
        </p:blipFill>
        <p:spPr>
          <a:xfrm>
            <a:off x="8058264" y="3665368"/>
            <a:ext cx="396240" cy="548640"/>
          </a:xfrm>
          <a:prstGeom prst="rect">
            <a:avLst/>
          </a:prstGeom>
        </p:spPr>
      </p:pic>
      <p:sp>
        <p:nvSpPr>
          <p:cNvPr id="48" name="TextBox 47">
            <a:extLst>
              <a:ext uri="{FF2B5EF4-FFF2-40B4-BE49-F238E27FC236}">
                <a16:creationId xmlns:a16="http://schemas.microsoft.com/office/drawing/2014/main" id="{3082D845-3A0A-224D-99BD-8E20F296B345}"/>
              </a:ext>
            </a:extLst>
          </p:cNvPr>
          <p:cNvSpPr txBox="1"/>
          <p:nvPr userDrawn="1"/>
        </p:nvSpPr>
        <p:spPr>
          <a:xfrm>
            <a:off x="3454617" y="3674302"/>
            <a:ext cx="4077624" cy="292388"/>
          </a:xfrm>
          <a:prstGeom prst="rect">
            <a:avLst/>
          </a:prstGeom>
          <a:noFill/>
        </p:spPr>
        <p:txBody>
          <a:bodyPr wrap="square" rtlCol="0">
            <a:spAutoFit/>
          </a:bodyPr>
          <a:lstStyle/>
          <a:p>
            <a:pPr marL="228594" indent="-228594">
              <a:buFont typeface="+mj-lt"/>
              <a:buAutoNum type="arabicPeriod" startAt="7"/>
            </a:pPr>
            <a:r>
              <a:rPr lang="en-US" sz="1300" b="1" spc="51" dirty="0">
                <a:latin typeface="DIN 2014 Bold" panose="020B0504020202020204" pitchFamily="34" charset="77"/>
                <a:ea typeface="DIN 2014 Bold" panose="020B0504020202020204" pitchFamily="34" charset="77"/>
              </a:rPr>
              <a:t>Build informed network with family</a:t>
            </a:r>
          </a:p>
        </p:txBody>
      </p:sp>
      <p:sp>
        <p:nvSpPr>
          <p:cNvPr id="49" name="TextBox 48">
            <a:extLst>
              <a:ext uri="{FF2B5EF4-FFF2-40B4-BE49-F238E27FC236}">
                <a16:creationId xmlns:a16="http://schemas.microsoft.com/office/drawing/2014/main" id="{8053AE46-6556-CF46-82BB-F3E7FA5E1A1A}"/>
              </a:ext>
            </a:extLst>
          </p:cNvPr>
          <p:cNvSpPr txBox="1"/>
          <p:nvPr userDrawn="1"/>
        </p:nvSpPr>
        <p:spPr>
          <a:xfrm>
            <a:off x="8875325" y="3670874"/>
            <a:ext cx="3175863" cy="292388"/>
          </a:xfrm>
          <a:prstGeom prst="rect">
            <a:avLst/>
          </a:prstGeom>
          <a:noFill/>
        </p:spPr>
        <p:txBody>
          <a:bodyPr wrap="square" rtlCol="0">
            <a:spAutoFit/>
          </a:bodyPr>
          <a:lstStyle/>
          <a:p>
            <a:r>
              <a:rPr lang="en-US" sz="1300" b="1" spc="-50" baseline="0" dirty="0">
                <a:latin typeface="DIN 2014 Bold" panose="020B0504020202020204" pitchFamily="34" charset="77"/>
                <a:ea typeface="DIN 2014 Bold" panose="020B0504020202020204" pitchFamily="34" charset="77"/>
              </a:rPr>
              <a:t>Family Safety Circles, Network-finding Matrix</a:t>
            </a:r>
          </a:p>
        </p:txBody>
      </p:sp>
      <p:sp>
        <p:nvSpPr>
          <p:cNvPr id="50" name="TextBox 49">
            <a:extLst>
              <a:ext uri="{FF2B5EF4-FFF2-40B4-BE49-F238E27FC236}">
                <a16:creationId xmlns:a16="http://schemas.microsoft.com/office/drawing/2014/main" id="{2117C19C-4565-EC44-9EBC-109FAE26054B}"/>
              </a:ext>
            </a:extLst>
          </p:cNvPr>
          <p:cNvSpPr txBox="1"/>
          <p:nvPr userDrawn="1"/>
        </p:nvSpPr>
        <p:spPr>
          <a:xfrm>
            <a:off x="3454618" y="3943300"/>
            <a:ext cx="4185078" cy="492443"/>
          </a:xfrm>
          <a:prstGeom prst="rect">
            <a:avLst/>
          </a:prstGeom>
          <a:noFill/>
        </p:spPr>
        <p:txBody>
          <a:bodyPr wrap="square" rtlCol="0">
            <a:spAutoFit/>
          </a:bodyPr>
          <a:lstStyle/>
          <a:p>
            <a:pPr marL="228594" indent="-228594">
              <a:buFont typeface="+mj-lt"/>
              <a:buAutoNum type="arabicPeriod" startAt="8"/>
            </a:pPr>
            <a:r>
              <a:rPr lang="en-US" sz="1300" b="1" spc="51" dirty="0">
                <a:latin typeface="DIN 2014 Bold" panose="020B0504020202020204" pitchFamily="34" charset="77"/>
                <a:ea typeface="DIN 2014 Bold" panose="020B0504020202020204" pitchFamily="34" charset="77"/>
              </a:rPr>
              <a:t>Create explanation for children (and everyone else)</a:t>
            </a:r>
          </a:p>
        </p:txBody>
      </p:sp>
      <p:sp>
        <p:nvSpPr>
          <p:cNvPr id="51" name="TextBox 50">
            <a:extLst>
              <a:ext uri="{FF2B5EF4-FFF2-40B4-BE49-F238E27FC236}">
                <a16:creationId xmlns:a16="http://schemas.microsoft.com/office/drawing/2014/main" id="{BD4A32D8-9CDB-274B-B0C0-E18AB8CE6516}"/>
              </a:ext>
            </a:extLst>
          </p:cNvPr>
          <p:cNvSpPr txBox="1"/>
          <p:nvPr userDrawn="1"/>
        </p:nvSpPr>
        <p:spPr>
          <a:xfrm>
            <a:off x="3454618" y="4412353"/>
            <a:ext cx="4185070" cy="1308050"/>
          </a:xfrm>
          <a:prstGeom prst="rect">
            <a:avLst/>
          </a:prstGeom>
          <a:noFill/>
        </p:spPr>
        <p:txBody>
          <a:bodyPr wrap="square" rtlCol="0">
            <a:spAutoFit/>
          </a:bodyPr>
          <a:lstStyle/>
          <a:p>
            <a:pPr marL="228594" indent="-228594">
              <a:buFont typeface="+mj-lt"/>
              <a:buAutoNum type="arabicPeriod" startAt="9"/>
            </a:pPr>
            <a:r>
              <a:rPr lang="en-US" sz="1300" b="1" spc="51" dirty="0">
                <a:latin typeface="DIN 2014 Bold" panose="020B0504020202020204" pitchFamily="34" charset="77"/>
                <a:ea typeface="DIN 2014 Bold" panose="020B0504020202020204" pitchFamily="34" charset="77"/>
              </a:rPr>
              <a:t>Build Safety Plan with parents and network</a:t>
            </a:r>
            <a:br>
              <a:rPr lang="en-US" sz="1300" b="1" spc="51" dirty="0">
                <a:latin typeface="DIN 2014 Bold" panose="020B0504020202020204" pitchFamily="34" charset="77"/>
                <a:ea typeface="DIN 2014 Bold" panose="020B0504020202020204" pitchFamily="34" charset="77"/>
              </a:rPr>
            </a:br>
            <a:r>
              <a:rPr lang="en-AU" sz="1100" dirty="0">
                <a:latin typeface="DIN 2014" panose="020B0504020202020204" pitchFamily="34" charset="77"/>
                <a:ea typeface="DIN 2014" panose="020B0504020202020204" pitchFamily="34" charset="77"/>
              </a:rPr>
              <a:t>Step-by-step process where the professionals lead the family and</a:t>
            </a:r>
            <a:br>
              <a:rPr lang="en-AU" sz="1100" dirty="0">
                <a:latin typeface="DIN 2014" panose="020B0504020202020204" pitchFamily="34" charset="77"/>
                <a:ea typeface="DIN 2014" panose="020B0504020202020204" pitchFamily="34" charset="77"/>
              </a:rPr>
            </a:br>
            <a:r>
              <a:rPr lang="en-AU" sz="1100" dirty="0">
                <a:latin typeface="DIN 2014" panose="020B0504020202020204" pitchFamily="34" charset="77"/>
                <a:ea typeface="DIN 2014" panose="020B0504020202020204" pitchFamily="34" charset="77"/>
              </a:rPr>
              <a:t>network in developing and then demonstrating the plans they will use to ensure the children are safe. Safety planning always involves regular meetings, honouring success, utilising struggles and successively building the plan.</a:t>
            </a:r>
            <a:endParaRPr lang="en-US" sz="1100" dirty="0">
              <a:latin typeface="DIN 2014" panose="020B0504020202020204" pitchFamily="34" charset="77"/>
              <a:ea typeface="DIN 2014" panose="020B0504020202020204" pitchFamily="34" charset="77"/>
            </a:endParaRPr>
          </a:p>
        </p:txBody>
      </p:sp>
      <p:sp>
        <p:nvSpPr>
          <p:cNvPr id="52" name="TextBox 51">
            <a:extLst>
              <a:ext uri="{FF2B5EF4-FFF2-40B4-BE49-F238E27FC236}">
                <a16:creationId xmlns:a16="http://schemas.microsoft.com/office/drawing/2014/main" id="{DC2EF4A3-1F72-6B40-BD09-DF67A1BA000E}"/>
              </a:ext>
            </a:extLst>
          </p:cNvPr>
          <p:cNvSpPr txBox="1"/>
          <p:nvPr userDrawn="1"/>
        </p:nvSpPr>
        <p:spPr>
          <a:xfrm>
            <a:off x="8885206" y="3937671"/>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Words and Pictures explanation</a:t>
            </a:r>
          </a:p>
        </p:txBody>
      </p:sp>
      <p:sp>
        <p:nvSpPr>
          <p:cNvPr id="53" name="TextBox 52">
            <a:extLst>
              <a:ext uri="{FF2B5EF4-FFF2-40B4-BE49-F238E27FC236}">
                <a16:creationId xmlns:a16="http://schemas.microsoft.com/office/drawing/2014/main" id="{0074005B-B897-7645-A709-6699F2DA81A6}"/>
              </a:ext>
            </a:extLst>
          </p:cNvPr>
          <p:cNvSpPr txBox="1"/>
          <p:nvPr userDrawn="1"/>
        </p:nvSpPr>
        <p:spPr>
          <a:xfrm>
            <a:off x="8877617" y="4402214"/>
            <a:ext cx="3165983" cy="969496"/>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Regular Review Meetings</a:t>
            </a:r>
          </a:p>
          <a:p>
            <a:r>
              <a:rPr lang="en-US" sz="1100" dirty="0">
                <a:latin typeface="DIN 2014" panose="020B0504020202020204" pitchFamily="34" charset="77"/>
                <a:ea typeface="DIN 2014" panose="020B0504020202020204" pitchFamily="34" charset="77"/>
              </a:rPr>
              <a:t>Family and network are given the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opportunity to fail so they can demonstrate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success.</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Professionals talk openly about the risks they see and manage this together with the family.</a:t>
            </a:r>
          </a:p>
        </p:txBody>
      </p:sp>
      <p:sp>
        <p:nvSpPr>
          <p:cNvPr id="54" name="TextBox 53">
            <a:extLst>
              <a:ext uri="{FF2B5EF4-FFF2-40B4-BE49-F238E27FC236}">
                <a16:creationId xmlns:a16="http://schemas.microsoft.com/office/drawing/2014/main" id="{F62DC217-0B32-FC45-8A55-E3281D48F140}"/>
              </a:ext>
            </a:extLst>
          </p:cNvPr>
          <p:cNvSpPr txBox="1"/>
          <p:nvPr userDrawn="1"/>
        </p:nvSpPr>
        <p:spPr>
          <a:xfrm>
            <a:off x="3393512" y="5969089"/>
            <a:ext cx="4185071" cy="295466"/>
          </a:xfrm>
          <a:prstGeom prst="rect">
            <a:avLst/>
          </a:prstGeom>
          <a:noFill/>
        </p:spPr>
        <p:txBody>
          <a:bodyPr wrap="square" rtlCol="0">
            <a:spAutoFit/>
          </a:bodyPr>
          <a:lstStyle/>
          <a:p>
            <a:pPr marL="228594" indent="-228594">
              <a:buFont typeface="+mj-lt"/>
              <a:buAutoNum type="arabicPeriod" startAt="11"/>
            </a:pPr>
            <a:r>
              <a:rPr lang="en-US" sz="1320" b="1" spc="51" dirty="0">
                <a:latin typeface="DIN 2014 Bold" panose="020B0504020202020204" pitchFamily="34" charset="77"/>
                <a:ea typeface="DIN 2014 Bold" panose="020B0504020202020204" pitchFamily="34" charset="77"/>
              </a:rPr>
              <a:t> Monitoring by Professionals and network</a:t>
            </a:r>
          </a:p>
        </p:txBody>
      </p:sp>
      <p:sp>
        <p:nvSpPr>
          <p:cNvPr id="55" name="TextBox 54">
            <a:extLst>
              <a:ext uri="{FF2B5EF4-FFF2-40B4-BE49-F238E27FC236}">
                <a16:creationId xmlns:a16="http://schemas.microsoft.com/office/drawing/2014/main" id="{20113B37-28C3-2848-BDAE-8E8A3D5FB759}"/>
              </a:ext>
            </a:extLst>
          </p:cNvPr>
          <p:cNvSpPr txBox="1"/>
          <p:nvPr userDrawn="1"/>
        </p:nvSpPr>
        <p:spPr>
          <a:xfrm>
            <a:off x="3397821" y="5697013"/>
            <a:ext cx="4234406" cy="295466"/>
          </a:xfrm>
          <a:prstGeom prst="rect">
            <a:avLst/>
          </a:prstGeom>
          <a:noFill/>
        </p:spPr>
        <p:txBody>
          <a:bodyPr wrap="square" rtlCol="0">
            <a:spAutoFit/>
          </a:bodyPr>
          <a:lstStyle/>
          <a:p>
            <a:pPr marL="228600" indent="-228600">
              <a:buFont typeface="+mj-lt"/>
              <a:buAutoNum type="arabicPeriod" startAt="10"/>
            </a:pPr>
            <a:r>
              <a:rPr lang="en-US" sz="1320" b="1" spc="50" dirty="0">
                <a:latin typeface="DIN 2014 Bold" panose="020B0504020202020204" pitchFamily="34" charset="77"/>
                <a:ea typeface="DIN 2014 Bold" panose="020B0504020202020204" pitchFamily="34" charset="77"/>
              </a:rPr>
              <a:t> Involve child throughout</a:t>
            </a:r>
          </a:p>
        </p:txBody>
      </p:sp>
      <p:sp>
        <p:nvSpPr>
          <p:cNvPr id="56" name="TextBox 55">
            <a:extLst>
              <a:ext uri="{FF2B5EF4-FFF2-40B4-BE49-F238E27FC236}">
                <a16:creationId xmlns:a16="http://schemas.microsoft.com/office/drawing/2014/main" id="{C8D7E644-79B7-E240-B0D0-4F8BC2AFB6FF}"/>
              </a:ext>
            </a:extLst>
          </p:cNvPr>
          <p:cNvSpPr txBox="1"/>
          <p:nvPr userDrawn="1"/>
        </p:nvSpPr>
        <p:spPr>
          <a:xfrm>
            <a:off x="8882349" y="5697013"/>
            <a:ext cx="3153060" cy="461665"/>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Safety Journal, Safety Object</a:t>
            </a:r>
          </a:p>
          <a:p>
            <a:r>
              <a:rPr lang="en-US" sz="1100" dirty="0">
                <a:latin typeface="DIN 2014" panose="020B0504020202020204" pitchFamily="34" charset="77"/>
                <a:ea typeface="DIN 2014" panose="020B0504020202020204" pitchFamily="34" charset="77"/>
              </a:rPr>
              <a:t>Practice Rehearsals of Rules</a:t>
            </a:r>
          </a:p>
        </p:txBody>
      </p:sp>
      <p:sp>
        <p:nvSpPr>
          <p:cNvPr id="57" name="TextBox 56">
            <a:extLst>
              <a:ext uri="{FF2B5EF4-FFF2-40B4-BE49-F238E27FC236}">
                <a16:creationId xmlns:a16="http://schemas.microsoft.com/office/drawing/2014/main" id="{5D20AFB6-B4F0-3049-96B3-D5150A7D7AAE}"/>
              </a:ext>
            </a:extLst>
          </p:cNvPr>
          <p:cNvSpPr txBox="1"/>
          <p:nvPr userDrawn="1"/>
        </p:nvSpPr>
        <p:spPr>
          <a:xfrm>
            <a:off x="3394933" y="6241161"/>
            <a:ext cx="4185074" cy="295466"/>
          </a:xfrm>
          <a:prstGeom prst="rect">
            <a:avLst/>
          </a:prstGeom>
          <a:noFill/>
        </p:spPr>
        <p:txBody>
          <a:bodyPr wrap="square" rtlCol="0">
            <a:spAutoFit/>
          </a:bodyPr>
          <a:lstStyle/>
          <a:p>
            <a:pPr marL="228594" indent="-228594">
              <a:buFont typeface="+mj-lt"/>
              <a:buAutoNum type="arabicPeriod" startAt="12"/>
            </a:pPr>
            <a:r>
              <a:rPr lang="en-US" sz="1320" b="1" spc="51" dirty="0">
                <a:latin typeface="DIN 2014 Bold" panose="020B0504020202020204" pitchFamily="34" charset="77"/>
                <a:ea typeface="DIN 2014 Bold" panose="020B0504020202020204" pitchFamily="34" charset="77"/>
              </a:rPr>
              <a:t> Create final child-centred Safety Plan</a:t>
            </a:r>
          </a:p>
        </p:txBody>
      </p:sp>
      <p:sp>
        <p:nvSpPr>
          <p:cNvPr id="58" name="TextBox 57">
            <a:extLst>
              <a:ext uri="{FF2B5EF4-FFF2-40B4-BE49-F238E27FC236}">
                <a16:creationId xmlns:a16="http://schemas.microsoft.com/office/drawing/2014/main" id="{CC5D01B6-8AA8-9B49-909D-10E3355165C1}"/>
              </a:ext>
            </a:extLst>
          </p:cNvPr>
          <p:cNvSpPr txBox="1"/>
          <p:nvPr userDrawn="1"/>
        </p:nvSpPr>
        <p:spPr>
          <a:xfrm>
            <a:off x="8880762" y="6242700"/>
            <a:ext cx="3170426"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Child-focused Safety Plan</a:t>
            </a:r>
          </a:p>
        </p:txBody>
      </p:sp>
      <p:sp>
        <p:nvSpPr>
          <p:cNvPr id="59" name="Rectangle 58">
            <a:extLst>
              <a:ext uri="{FF2B5EF4-FFF2-40B4-BE49-F238E27FC236}">
                <a16:creationId xmlns:a16="http://schemas.microsoft.com/office/drawing/2014/main" id="{A8B8154F-1ED1-9A45-8F2F-870EB410D1B6}"/>
              </a:ext>
            </a:extLst>
          </p:cNvPr>
          <p:cNvSpPr/>
          <p:nvPr userDrawn="1"/>
        </p:nvSpPr>
        <p:spPr>
          <a:xfrm>
            <a:off x="0" y="2"/>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351"/>
          </a:p>
        </p:txBody>
      </p:sp>
      <p:sp>
        <p:nvSpPr>
          <p:cNvPr id="60" name="Rectangle 59">
            <a:extLst>
              <a:ext uri="{FF2B5EF4-FFF2-40B4-BE49-F238E27FC236}">
                <a16:creationId xmlns:a16="http://schemas.microsoft.com/office/drawing/2014/main" id="{EB31B592-F648-F945-B1E1-7A6611356DE3}"/>
              </a:ext>
            </a:extLst>
          </p:cNvPr>
          <p:cNvSpPr/>
          <p:nvPr userDrawn="1"/>
        </p:nvSpPr>
        <p:spPr>
          <a:xfrm>
            <a:off x="0" y="477306"/>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1" name="TextBox 60">
            <a:extLst>
              <a:ext uri="{FF2B5EF4-FFF2-40B4-BE49-F238E27FC236}">
                <a16:creationId xmlns:a16="http://schemas.microsoft.com/office/drawing/2014/main" id="{CF9F44FB-3B38-3447-8252-5B1C99500656}"/>
              </a:ext>
            </a:extLst>
          </p:cNvPr>
          <p:cNvSpPr txBox="1"/>
          <p:nvPr userDrawn="1"/>
        </p:nvSpPr>
        <p:spPr>
          <a:xfrm>
            <a:off x="2527652" y="46416"/>
            <a:ext cx="7125789" cy="461665"/>
          </a:xfrm>
          <a:prstGeom prst="rect">
            <a:avLst/>
          </a:prstGeom>
          <a:noFill/>
        </p:spPr>
        <p:txBody>
          <a:bodyPr wrap="square" rtlCol="0">
            <a:spAutoFit/>
          </a:bodyPr>
          <a:lstStyle/>
          <a:p>
            <a:pPr algn="ctr"/>
            <a:r>
              <a:rPr lang="en-US" sz="2400" b="1" dirty="0">
                <a:solidFill>
                  <a:schemeClr val="bg1"/>
                </a:solidFill>
                <a:latin typeface="DIN 2014 Bold" panose="020B0504020202020204" pitchFamily="34" charset="77"/>
                <a:ea typeface="DIN 2014 Bold" panose="020B0504020202020204" pitchFamily="34" charset="77"/>
              </a:rPr>
              <a:t>SAFETY PLANNING ROADMAP</a:t>
            </a:r>
          </a:p>
        </p:txBody>
      </p:sp>
      <p:sp>
        <p:nvSpPr>
          <p:cNvPr id="62" name="TextBox 61">
            <a:extLst>
              <a:ext uri="{FF2B5EF4-FFF2-40B4-BE49-F238E27FC236}">
                <a16:creationId xmlns:a16="http://schemas.microsoft.com/office/drawing/2014/main" id="{4C2C0C9D-8489-6843-9624-A97F9150CAA6}"/>
              </a:ext>
            </a:extLst>
          </p:cNvPr>
          <p:cNvSpPr txBox="1"/>
          <p:nvPr userDrawn="1"/>
        </p:nvSpPr>
        <p:spPr>
          <a:xfrm>
            <a:off x="937535" y="575570"/>
            <a:ext cx="1454184" cy="338554"/>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WHAT</a:t>
            </a:r>
          </a:p>
        </p:txBody>
      </p:sp>
      <p:sp>
        <p:nvSpPr>
          <p:cNvPr id="63" name="TextBox 62">
            <a:extLst>
              <a:ext uri="{FF2B5EF4-FFF2-40B4-BE49-F238E27FC236}">
                <a16:creationId xmlns:a16="http://schemas.microsoft.com/office/drawing/2014/main" id="{14979B85-C441-5148-A45E-8A70FAB27FBD}"/>
              </a:ext>
            </a:extLst>
          </p:cNvPr>
          <p:cNvSpPr txBox="1"/>
          <p:nvPr userDrawn="1"/>
        </p:nvSpPr>
        <p:spPr>
          <a:xfrm>
            <a:off x="5381923" y="458661"/>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HOW</a:t>
            </a:r>
          </a:p>
          <a:p>
            <a:pPr algn="ctr"/>
            <a:r>
              <a:rPr lang="en-US" sz="1100" dirty="0">
                <a:latin typeface="DIN 2014" panose="020B0504020202020204" pitchFamily="34" charset="77"/>
                <a:ea typeface="DIN 2014" panose="020B0504020202020204" pitchFamily="34" charset="77"/>
              </a:rPr>
              <a:t>(STEPS)</a:t>
            </a:r>
          </a:p>
        </p:txBody>
      </p:sp>
      <p:sp>
        <p:nvSpPr>
          <p:cNvPr id="64" name="TextBox 63">
            <a:extLst>
              <a:ext uri="{FF2B5EF4-FFF2-40B4-BE49-F238E27FC236}">
                <a16:creationId xmlns:a16="http://schemas.microsoft.com/office/drawing/2014/main" id="{EDAF3459-CCF5-5D4F-884C-0D2D92EBF16C}"/>
              </a:ext>
            </a:extLst>
          </p:cNvPr>
          <p:cNvSpPr txBox="1"/>
          <p:nvPr userDrawn="1"/>
        </p:nvSpPr>
        <p:spPr>
          <a:xfrm>
            <a:off x="9802235" y="448837"/>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TOOLS</a:t>
            </a:r>
          </a:p>
          <a:p>
            <a:pPr algn="ctr"/>
            <a:r>
              <a:rPr lang="en-US" sz="1100" dirty="0">
                <a:latin typeface="DIN 2014" panose="020B0504020202020204" pitchFamily="34" charset="77"/>
                <a:ea typeface="DIN 2014" panose="020B0504020202020204" pitchFamily="34" charset="77"/>
              </a:rPr>
              <a:t>(METHODS)</a:t>
            </a:r>
          </a:p>
        </p:txBody>
      </p:sp>
      <p:sp>
        <p:nvSpPr>
          <p:cNvPr id="65" name="TextBox 64">
            <a:extLst>
              <a:ext uri="{FF2B5EF4-FFF2-40B4-BE49-F238E27FC236}">
                <a16:creationId xmlns:a16="http://schemas.microsoft.com/office/drawing/2014/main" id="{D003F10E-641A-484D-B191-67BADF1CE46D}"/>
              </a:ext>
            </a:extLst>
          </p:cNvPr>
          <p:cNvSpPr txBox="1"/>
          <p:nvPr userDrawn="1"/>
        </p:nvSpPr>
        <p:spPr>
          <a:xfrm>
            <a:off x="282793" y="1224360"/>
            <a:ext cx="275109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DANGER STATEMENTS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is worried will</a:t>
            </a:r>
          </a:p>
          <a:p>
            <a:pPr algn="ctr"/>
            <a:r>
              <a:rPr lang="en-US" sz="1100" dirty="0">
                <a:latin typeface="DIN 2014" panose="020B0504020202020204" pitchFamily="34" charset="77"/>
                <a:ea typeface="DIN 2014" panose="020B0504020202020204" pitchFamily="34" charset="77"/>
              </a:rPr>
              <a:t>happen to the child if nothing changes </a:t>
            </a:r>
          </a:p>
          <a:p>
            <a:pPr algn="ctr"/>
            <a:r>
              <a:rPr lang="en-US" sz="1100" dirty="0">
                <a:latin typeface="DIN 2014" panose="020B0504020202020204" pitchFamily="34" charset="77"/>
                <a:ea typeface="DIN 2014" panose="020B0504020202020204" pitchFamily="34" charset="77"/>
              </a:rPr>
              <a:t>(the problem that has to be solved)</a:t>
            </a:r>
          </a:p>
        </p:txBody>
      </p:sp>
      <p:sp>
        <p:nvSpPr>
          <p:cNvPr id="66" name="TextBox 65">
            <a:extLst>
              <a:ext uri="{FF2B5EF4-FFF2-40B4-BE49-F238E27FC236}">
                <a16:creationId xmlns:a16="http://schemas.microsoft.com/office/drawing/2014/main" id="{CB241E68-05D6-B849-A690-933599FB6BF5}"/>
              </a:ext>
            </a:extLst>
          </p:cNvPr>
          <p:cNvSpPr txBox="1"/>
          <p:nvPr userDrawn="1"/>
        </p:nvSpPr>
        <p:spPr>
          <a:xfrm>
            <a:off x="195807" y="5713879"/>
            <a:ext cx="302620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SAFETY GOALS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needs to see</a:t>
            </a:r>
          </a:p>
          <a:p>
            <a:pPr algn="ctr"/>
            <a:r>
              <a:rPr lang="en-US" sz="1100" dirty="0">
                <a:latin typeface="DIN 2014" panose="020B0504020202020204" pitchFamily="34" charset="77"/>
                <a:ea typeface="DIN 2014" panose="020B0504020202020204" pitchFamily="34" charset="77"/>
              </a:rPr>
              <a:t>to know the child is safe and they can </a:t>
            </a:r>
          </a:p>
          <a:p>
            <a:pPr algn="ctr"/>
            <a:r>
              <a:rPr lang="en-US" sz="1100" dirty="0">
                <a:latin typeface="DIN 2014" panose="020B0504020202020204" pitchFamily="34" charset="77"/>
                <a:ea typeface="DIN 2014" panose="020B0504020202020204" pitchFamily="34" charset="77"/>
              </a:rPr>
              <a:t>close the case (not services)</a:t>
            </a:r>
          </a:p>
        </p:txBody>
      </p:sp>
      <p:sp>
        <p:nvSpPr>
          <p:cNvPr id="67" name="TextBox 66">
            <a:extLst>
              <a:ext uri="{FF2B5EF4-FFF2-40B4-BE49-F238E27FC236}">
                <a16:creationId xmlns:a16="http://schemas.microsoft.com/office/drawing/2014/main" id="{09BDB9C2-65F2-7F42-B9E8-C8299F861BE8}"/>
              </a:ext>
            </a:extLst>
          </p:cNvPr>
          <p:cNvSpPr txBox="1"/>
          <p:nvPr userDrawn="1"/>
        </p:nvSpPr>
        <p:spPr>
          <a:xfrm>
            <a:off x="3454617" y="1321650"/>
            <a:ext cx="4077619" cy="292388"/>
          </a:xfrm>
          <a:prstGeom prst="rect">
            <a:avLst/>
          </a:prstGeom>
          <a:noFill/>
        </p:spPr>
        <p:txBody>
          <a:bodyPr wrap="square" rtlCol="0">
            <a:spAutoFit/>
          </a:bodyPr>
          <a:lstStyle/>
          <a:p>
            <a:pPr marL="228594" indent="-228594">
              <a:buFont typeface="+mj-lt"/>
              <a:buAutoNum type="arabicPeriod"/>
            </a:pPr>
            <a:r>
              <a:rPr lang="en-US" sz="1300" b="1" spc="51" dirty="0">
                <a:latin typeface="DIN 2014 Bold" panose="020B0504020202020204" pitchFamily="34" charset="77"/>
                <a:ea typeface="DIN 2014 Bold" panose="020B0504020202020204" pitchFamily="34" charset="77"/>
              </a:rPr>
              <a:t>Preparations with Professionals</a:t>
            </a:r>
          </a:p>
        </p:txBody>
      </p:sp>
      <p:pic>
        <p:nvPicPr>
          <p:cNvPr id="68" name="Picture 67">
            <a:extLst>
              <a:ext uri="{FF2B5EF4-FFF2-40B4-BE49-F238E27FC236}">
                <a16:creationId xmlns:a16="http://schemas.microsoft.com/office/drawing/2014/main" id="{0E604A33-5B78-6241-9E9C-938F4A72A70E}"/>
              </a:ext>
            </a:extLst>
          </p:cNvPr>
          <p:cNvPicPr>
            <a:picLocks noChangeAspect="1"/>
          </p:cNvPicPr>
          <p:nvPr userDrawn="1"/>
        </p:nvPicPr>
        <p:blipFill>
          <a:blip r:embed="rId8"/>
          <a:stretch>
            <a:fillRect/>
          </a:stretch>
        </p:blipFill>
        <p:spPr>
          <a:xfrm>
            <a:off x="7970651" y="4248503"/>
            <a:ext cx="640080" cy="955040"/>
          </a:xfrm>
          <a:prstGeom prst="rect">
            <a:avLst/>
          </a:prstGeom>
        </p:spPr>
      </p:pic>
      <p:cxnSp>
        <p:nvCxnSpPr>
          <p:cNvPr id="69" name="Straight Connector 68">
            <a:extLst>
              <a:ext uri="{FF2B5EF4-FFF2-40B4-BE49-F238E27FC236}">
                <a16:creationId xmlns:a16="http://schemas.microsoft.com/office/drawing/2014/main" id="{33618106-DD36-784C-AA09-126115C170BD}"/>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4BFADBF-0794-7F46-9FF1-00DB6D15DA73}"/>
              </a:ext>
            </a:extLst>
          </p:cNvPr>
          <p:cNvCxnSpPr>
            <a:cxnSpLocks/>
          </p:cNvCxnSpPr>
          <p:nvPr userDrawn="1"/>
        </p:nvCxnSpPr>
        <p:spPr>
          <a:xfrm>
            <a:off x="8796497" y="928763"/>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3FE3ADC8-0B65-F143-AFD0-5D6776AF8A87}"/>
              </a:ext>
            </a:extLst>
          </p:cNvPr>
          <p:cNvSpPr txBox="1"/>
          <p:nvPr userDrawn="1"/>
        </p:nvSpPr>
        <p:spPr>
          <a:xfrm>
            <a:off x="8870851" y="2942779"/>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Signs of Safety Trajectory &amp; Timeline</a:t>
            </a:r>
          </a:p>
        </p:txBody>
      </p:sp>
      <p:sp>
        <p:nvSpPr>
          <p:cNvPr id="72" name="TextBox 71">
            <a:extLst>
              <a:ext uri="{FF2B5EF4-FFF2-40B4-BE49-F238E27FC236}">
                <a16:creationId xmlns:a16="http://schemas.microsoft.com/office/drawing/2014/main" id="{676AC2EA-1CC5-CA41-8185-43D1E8DAECD1}"/>
              </a:ext>
            </a:extLst>
          </p:cNvPr>
          <p:cNvSpPr txBox="1"/>
          <p:nvPr userDrawn="1"/>
        </p:nvSpPr>
        <p:spPr>
          <a:xfrm>
            <a:off x="-307928" y="6659373"/>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2019 Resolutions Consultancy</a:t>
            </a:r>
          </a:p>
        </p:txBody>
      </p:sp>
    </p:spTree>
    <p:extLst>
      <p:ext uri="{BB962C8B-B14F-4D97-AF65-F5344CB8AC3E}">
        <p14:creationId xmlns:p14="http://schemas.microsoft.com/office/powerpoint/2010/main" val="9536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53"/>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6" grpId="0"/>
      <p:bldP spid="48" grpId="0"/>
      <p:bldP spid="49" grpId="0"/>
      <p:bldP spid="50" grpId="0"/>
      <p:bldP spid="51" grpId="0"/>
      <p:bldP spid="52" grpId="0"/>
      <p:bldP spid="53" grpId="0"/>
      <p:bldP spid="54" grpId="0"/>
      <p:bldP spid="55" grpId="0"/>
      <p:bldP spid="56" grpId="0"/>
      <p:bldP spid="57" grpId="0"/>
      <p:bldP spid="58" grpId="0"/>
      <p:bldP spid="67" grpId="0"/>
      <p:bldP spid="71" grpId="0"/>
    </p:bldLst>
  </p:timing>
  <p:extLst>
    <p:ext uri="{DCECCB84-F9BA-43D5-87BE-67443E8EF086}">
      <p15:sldGuideLst xmlns:p15="http://schemas.microsoft.com/office/powerpoint/2012/main">
        <p15:guide id="1" pos="5654" userDrawn="1">
          <p15:clr>
            <a:srgbClr val="FBAE40"/>
          </p15:clr>
        </p15:guide>
        <p15:guide id="2" pos="2389"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nowledge Bank Slide">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3F2DDDF6-CE39-DE4C-85B0-6DC1B702007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94968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ocial Media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6B82F3-833F-0549-864E-F8319D0C7627}"/>
              </a:ext>
            </a:extLst>
          </p:cNvPr>
          <p:cNvSpPr txBox="1">
            <a:spLocks/>
          </p:cNvSpPr>
          <p:nvPr userDrawn="1"/>
        </p:nvSpPr>
        <p:spPr>
          <a:xfrm>
            <a:off x="2909599" y="2711881"/>
            <a:ext cx="9037074"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Facebook</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www.facebook.com</a:t>
            </a: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8" name="Title 1">
            <a:extLst>
              <a:ext uri="{FF2B5EF4-FFF2-40B4-BE49-F238E27FC236}">
                <a16:creationId xmlns:a16="http://schemas.microsoft.com/office/drawing/2014/main" id="{2B9C186F-F259-E84F-B842-313C5AF420B6}"/>
              </a:ext>
            </a:extLst>
          </p:cNvPr>
          <p:cNvSpPr txBox="1">
            <a:spLocks/>
          </p:cNvSpPr>
          <p:nvPr userDrawn="1"/>
        </p:nvSpPr>
        <p:spPr>
          <a:xfrm>
            <a:off x="2901852" y="4434426"/>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Twitter</a:t>
            </a:r>
            <a:br>
              <a:rPr lang="en-US" sz="4400" b="1" i="0" dirty="0">
                <a:latin typeface="Nexus Sans Pro" panose="02000503030000020003" pitchFamily="2" charset="77"/>
              </a:rPr>
            </a:b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10" name="Title 1">
            <a:extLst>
              <a:ext uri="{FF2B5EF4-FFF2-40B4-BE49-F238E27FC236}">
                <a16:creationId xmlns:a16="http://schemas.microsoft.com/office/drawing/2014/main" id="{8C709E8F-29D5-6E48-8534-054C6B1DE134}"/>
              </a:ext>
            </a:extLst>
          </p:cNvPr>
          <p:cNvSpPr txBox="1">
            <a:spLocks/>
          </p:cNvSpPr>
          <p:nvPr userDrawn="1"/>
        </p:nvSpPr>
        <p:spPr>
          <a:xfrm>
            <a:off x="2905725" y="989337"/>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Website</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www.signsofsafety.net</a:t>
            </a:r>
            <a:endParaRPr lang="en-AU" sz="4400" b="1" i="0" dirty="0">
              <a:solidFill>
                <a:srgbClr val="F58229"/>
              </a:solidFill>
              <a:latin typeface="Nexus Sans Pro" panose="02000503030000020003" pitchFamily="2" charset="77"/>
            </a:endParaRPr>
          </a:p>
        </p:txBody>
      </p:sp>
    </p:spTree>
    <p:extLst>
      <p:ext uri="{BB962C8B-B14F-4D97-AF65-F5344CB8AC3E}">
        <p14:creationId xmlns:p14="http://schemas.microsoft.com/office/powerpoint/2010/main" val="836719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020 International Signs of Safety Gathering Promo Slide">
    <p:spTree>
      <p:nvGrpSpPr>
        <p:cNvPr id="1" name=""/>
        <p:cNvGrpSpPr/>
        <p:nvPr/>
      </p:nvGrpSpPr>
      <p:grpSpPr>
        <a:xfrm>
          <a:off x="0" y="0"/>
          <a:ext cx="0" cy="0"/>
          <a:chOff x="0" y="0"/>
          <a:chExt cx="0" cy="0"/>
        </a:xfrm>
      </p:grpSpPr>
      <p:pic>
        <p:nvPicPr>
          <p:cNvPr id="4" name="Picture 3" descr="A large body of water with a city in the background&#10;&#10;Description automatically generated">
            <a:extLst>
              <a:ext uri="{FF2B5EF4-FFF2-40B4-BE49-F238E27FC236}">
                <a16:creationId xmlns:a16="http://schemas.microsoft.com/office/drawing/2014/main" id="{AC8A0399-0C7C-EE41-A3FE-403D01E5E80C}"/>
              </a:ext>
            </a:extLst>
          </p:cNvPr>
          <p:cNvPicPr>
            <a:picLocks noChangeAspect="1"/>
          </p:cNvPicPr>
          <p:nvPr userDrawn="1"/>
        </p:nvPicPr>
        <p:blipFill>
          <a:blip r:embed="rId2"/>
          <a:stretch>
            <a:fillRect/>
          </a:stretch>
        </p:blipFill>
        <p:spPr>
          <a:xfrm>
            <a:off x="0" y="701"/>
            <a:ext cx="12192000" cy="6856598"/>
          </a:xfrm>
          <a:prstGeom prst="rect">
            <a:avLst/>
          </a:prstGeom>
        </p:spPr>
      </p:pic>
    </p:spTree>
    <p:extLst>
      <p:ext uri="{BB962C8B-B14F-4D97-AF65-F5344CB8AC3E}">
        <p14:creationId xmlns:p14="http://schemas.microsoft.com/office/powerpoint/2010/main" val="3901764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F1B4-8FA5-AF4A-B29F-E02207E4535A}"/>
              </a:ext>
            </a:extLst>
          </p:cNvPr>
          <p:cNvSpPr>
            <a:spLocks noGrp="1"/>
          </p:cNvSpPr>
          <p:nvPr>
            <p:ph type="title"/>
          </p:nvPr>
        </p:nvSpPr>
        <p:spPr>
          <a:xfrm>
            <a:off x="2895600" y="983457"/>
            <a:ext cx="8458200" cy="1325563"/>
          </a:xfrm>
          <a:prstGeom prst="rect">
            <a:avLst/>
          </a:prstGeom>
        </p:spPr>
        <p:txBody>
          <a:bodyPr vert="horz" lIns="91440" tIns="45720" rIns="91440" bIns="45720" rtlCol="0" anchor="ctr">
            <a:normAutofit/>
          </a:bodyPr>
          <a:lstStyle/>
          <a:p>
            <a:r>
              <a:rPr lang="en-GB" dirty="0"/>
              <a:t>Click to edit Master title style</a:t>
            </a:r>
            <a:endParaRPr lang="en-AU" dirty="0"/>
          </a:p>
        </p:txBody>
      </p:sp>
      <p:sp>
        <p:nvSpPr>
          <p:cNvPr id="3" name="Text Placeholder 2">
            <a:extLst>
              <a:ext uri="{FF2B5EF4-FFF2-40B4-BE49-F238E27FC236}">
                <a16:creationId xmlns:a16="http://schemas.microsoft.com/office/drawing/2014/main" id="{3611C4C7-9784-1D42-82EE-1BE2DADD6C81}"/>
              </a:ext>
            </a:extLst>
          </p:cNvPr>
          <p:cNvSpPr>
            <a:spLocks noGrp="1"/>
          </p:cNvSpPr>
          <p:nvPr>
            <p:ph type="body" idx="1"/>
          </p:nvPr>
        </p:nvSpPr>
        <p:spPr>
          <a:xfrm>
            <a:off x="2895600" y="2334778"/>
            <a:ext cx="8458201" cy="343495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AU" dirty="0"/>
          </a:p>
        </p:txBody>
      </p:sp>
      <p:sp>
        <p:nvSpPr>
          <p:cNvPr id="7" name="Rectangle 6">
            <a:extLst>
              <a:ext uri="{FF2B5EF4-FFF2-40B4-BE49-F238E27FC236}">
                <a16:creationId xmlns:a16="http://schemas.microsoft.com/office/drawing/2014/main" id="{AB4A4DFB-0EF4-0B46-858A-AB518469F436}"/>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453F2571-187F-9D4C-8603-19BE467D412F}"/>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Footer Placeholder 4">
            <a:extLst>
              <a:ext uri="{FF2B5EF4-FFF2-40B4-BE49-F238E27FC236}">
                <a16:creationId xmlns:a16="http://schemas.microsoft.com/office/drawing/2014/main" id="{33907DB4-4FDB-C949-A234-6885801C28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b="0" i="0">
                <a:solidFill>
                  <a:schemeClr val="bg1"/>
                </a:solidFill>
                <a:latin typeface="Nexus Sans Pro" panose="02000503030000020003" pitchFamily="2" charset="77"/>
              </a:defRPr>
            </a:lvl1pPr>
          </a:lstStyle>
          <a:p>
            <a:r>
              <a:rPr lang="en-AU" dirty="0"/>
              <a:t>© 2020 Elia International Ltd</a:t>
            </a:r>
          </a:p>
        </p:txBody>
      </p:sp>
      <p:pic>
        <p:nvPicPr>
          <p:cNvPr id="10" name="Picture 9" descr="A close up of a logo&#10;&#10;Description automatically generated">
            <a:extLst>
              <a:ext uri="{FF2B5EF4-FFF2-40B4-BE49-F238E27FC236}">
                <a16:creationId xmlns:a16="http://schemas.microsoft.com/office/drawing/2014/main" id="{14B098D7-FF88-684C-896F-56D6B944D850}"/>
              </a:ext>
            </a:extLst>
          </p:cNvPr>
          <p:cNvPicPr>
            <a:picLocks noChangeAspect="1"/>
          </p:cNvPicPr>
          <p:nvPr userDrawn="1"/>
        </p:nvPicPr>
        <p:blipFill>
          <a:blip r:embed="rId24"/>
          <a:stretch>
            <a:fillRect/>
          </a:stretch>
        </p:blipFill>
        <p:spPr>
          <a:xfrm>
            <a:off x="407989" y="681038"/>
            <a:ext cx="2143631" cy="1492965"/>
          </a:xfrm>
          <a:prstGeom prst="rect">
            <a:avLst/>
          </a:prstGeom>
        </p:spPr>
      </p:pic>
    </p:spTree>
    <p:extLst>
      <p:ext uri="{BB962C8B-B14F-4D97-AF65-F5344CB8AC3E}">
        <p14:creationId xmlns:p14="http://schemas.microsoft.com/office/powerpoint/2010/main" val="477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87" r:id="rId9"/>
    <p:sldLayoutId id="2147483669" r:id="rId10"/>
    <p:sldLayoutId id="2147483670" r:id="rId11"/>
    <p:sldLayoutId id="2147483677" r:id="rId12"/>
    <p:sldLayoutId id="2147483671" r:id="rId13"/>
    <p:sldLayoutId id="2147483672" r:id="rId14"/>
    <p:sldLayoutId id="2147483673" r:id="rId15"/>
    <p:sldLayoutId id="2147483674" r:id="rId16"/>
    <p:sldLayoutId id="2147483675" r:id="rId17"/>
    <p:sldLayoutId id="2147483686" r:id="rId18"/>
    <p:sldLayoutId id="2147483680" r:id="rId19"/>
    <p:sldLayoutId id="2147483678" r:id="rId20"/>
    <p:sldLayoutId id="2147483676" r:id="rId21"/>
    <p:sldLayoutId id="2147483688" r:id="rId22"/>
  </p:sldLayoutIdLst>
  <p:hf sldNum="0" hdr="0" dt="0"/>
  <p:txStyles>
    <p:titleStyle>
      <a:lvl1pPr algn="l" defTabSz="914377" rtl="0" eaLnBrk="1" latinLnBrk="0" hangingPunct="1">
        <a:lnSpc>
          <a:spcPct val="90000"/>
        </a:lnSpc>
        <a:spcBef>
          <a:spcPct val="0"/>
        </a:spcBef>
        <a:buNone/>
        <a:defRPr sz="4400" b="1" i="0" kern="1200">
          <a:solidFill>
            <a:schemeClr val="tx1">
              <a:lumMod val="85000"/>
              <a:lumOff val="15000"/>
            </a:schemeClr>
          </a:solidFill>
          <a:latin typeface="Nexus Sans Pro" panose="02000503030000020003" pitchFamily="2" charset="77"/>
          <a:ea typeface="+mj-ea"/>
          <a:cs typeface="+mj-cs"/>
        </a:defRPr>
      </a:lvl1pPr>
    </p:titleStyle>
    <p:bodyStyle>
      <a:lvl1pPr marL="228594" indent="-228594" algn="l" defTabSz="914377" rtl="0" eaLnBrk="1" latinLnBrk="0" hangingPunct="1">
        <a:lnSpc>
          <a:spcPct val="100000"/>
        </a:lnSpc>
        <a:spcBef>
          <a:spcPts val="1000"/>
        </a:spcBef>
        <a:buFont typeface="Arial" panose="020B0604020202020204" pitchFamily="34" charset="0"/>
        <a:buChar char="•"/>
        <a:defRPr sz="2800" b="0" i="0" kern="1200">
          <a:solidFill>
            <a:schemeClr val="tx1">
              <a:lumMod val="85000"/>
              <a:lumOff val="15000"/>
            </a:schemeClr>
          </a:solidFill>
          <a:latin typeface="Nexus Sans Pro" panose="02000503030000020003" pitchFamily="2" charset="77"/>
          <a:ea typeface="+mn-ea"/>
          <a:cs typeface="+mn-cs"/>
        </a:defRPr>
      </a:lvl1pPr>
      <a:lvl2pPr marL="685783" indent="-228594" algn="l" defTabSz="914377" rtl="0" eaLnBrk="1" latinLnBrk="0" hangingPunct="1">
        <a:lnSpc>
          <a:spcPct val="100000"/>
        </a:lnSpc>
        <a:spcBef>
          <a:spcPts val="500"/>
        </a:spcBef>
        <a:buFont typeface="Arial" panose="020B0604020202020204" pitchFamily="34" charset="0"/>
        <a:buChar char="•"/>
        <a:defRPr sz="2400" b="0" i="0" kern="1200">
          <a:solidFill>
            <a:schemeClr val="tx1">
              <a:lumMod val="85000"/>
              <a:lumOff val="15000"/>
            </a:schemeClr>
          </a:solidFill>
          <a:latin typeface="Nexus Sans Pro" panose="02000503030000020003" pitchFamily="2" charset="77"/>
          <a:ea typeface="+mn-ea"/>
          <a:cs typeface="+mn-cs"/>
        </a:defRPr>
      </a:lvl2pPr>
      <a:lvl3pPr marL="1142971" indent="-228594" algn="l" defTabSz="914377" rtl="0" eaLnBrk="1" latinLnBrk="0" hangingPunct="1">
        <a:lnSpc>
          <a:spcPct val="100000"/>
        </a:lnSpc>
        <a:spcBef>
          <a:spcPts val="500"/>
        </a:spcBef>
        <a:buFont typeface="Arial" panose="020B0604020202020204" pitchFamily="34" charset="0"/>
        <a:buChar char="•"/>
        <a:defRPr sz="2000" b="0" i="0" kern="1200">
          <a:solidFill>
            <a:schemeClr val="tx1">
              <a:lumMod val="85000"/>
              <a:lumOff val="15000"/>
            </a:schemeClr>
          </a:solidFill>
          <a:latin typeface="Nexus Sans Pro" panose="02000503030000020003" pitchFamily="2" charset="77"/>
          <a:ea typeface="+mn-ea"/>
          <a:cs typeface="+mn-cs"/>
        </a:defRPr>
      </a:lvl3pPr>
      <a:lvl4pPr marL="1600160"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4pPr>
      <a:lvl5pPr marL="2057349"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p15:clr>
            <a:srgbClr val="F26B43"/>
          </p15:clr>
        </p15:guide>
        <p15:guide id="3" orient="horz" pos="3884">
          <p15:clr>
            <a:srgbClr val="F26B43"/>
          </p15:clr>
        </p15:guide>
        <p15:guide id="4" orient="horz" pos="211">
          <p15:clr>
            <a:srgbClr val="F26B43"/>
          </p15:clr>
        </p15:guide>
        <p15:guide id="5" pos="7423">
          <p15:clr>
            <a:srgbClr val="F26B43"/>
          </p15:clr>
        </p15:guide>
        <p15:guide id="6" pos="257">
          <p15:clr>
            <a:srgbClr val="F26B43"/>
          </p15:clr>
        </p15:guide>
        <p15:guide id="7" pos="1822">
          <p15:clr>
            <a:srgbClr val="F26B43"/>
          </p15:clr>
        </p15:guide>
        <p15:guide id="8" pos="7151">
          <p15:clr>
            <a:srgbClr val="F26B43"/>
          </p15:clr>
        </p15:guide>
        <p15:guide id="9" orient="horz" pos="3635">
          <p15:clr>
            <a:srgbClr val="F26B43"/>
          </p15:clr>
        </p15:guide>
        <p15:guide id="10" orient="horz" pos="1457">
          <p15:clr>
            <a:srgbClr val="F26B43"/>
          </p15:clr>
        </p15:guide>
        <p15:guide id="11" orient="horz" pos="61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D53061-C488-5746-8605-1710B8DFD45D}"/>
              </a:ext>
            </a:extLst>
          </p:cNvPr>
          <p:cNvSpPr>
            <a:spLocks noGrp="1"/>
          </p:cNvSpPr>
          <p:nvPr>
            <p:ph type="body" sz="quarter" idx="10"/>
          </p:nvPr>
        </p:nvSpPr>
        <p:spPr/>
        <p:txBody>
          <a:bodyPr/>
          <a:lstStyle/>
          <a:p>
            <a:r>
              <a:rPr lang="en-US" dirty="0"/>
              <a:t>What are we worried about?</a:t>
            </a:r>
          </a:p>
        </p:txBody>
      </p:sp>
      <p:sp>
        <p:nvSpPr>
          <p:cNvPr id="3" name="Text Placeholder 2">
            <a:extLst>
              <a:ext uri="{FF2B5EF4-FFF2-40B4-BE49-F238E27FC236}">
                <a16:creationId xmlns:a16="http://schemas.microsoft.com/office/drawing/2014/main" id="{4D39C304-ADA4-CD48-AB13-B1476BA1F1D7}"/>
              </a:ext>
            </a:extLst>
          </p:cNvPr>
          <p:cNvSpPr>
            <a:spLocks noGrp="1"/>
          </p:cNvSpPr>
          <p:nvPr>
            <p:ph type="body" sz="quarter" idx="11"/>
          </p:nvPr>
        </p:nvSpPr>
        <p:spPr/>
        <p:txBody>
          <a:bodyPr/>
          <a:lstStyle/>
          <a:p>
            <a:r>
              <a:rPr lang="en-US" dirty="0"/>
              <a:t>What’s working well?</a:t>
            </a:r>
          </a:p>
        </p:txBody>
      </p:sp>
      <p:sp>
        <p:nvSpPr>
          <p:cNvPr id="4" name="Text Placeholder 3">
            <a:extLst>
              <a:ext uri="{FF2B5EF4-FFF2-40B4-BE49-F238E27FC236}">
                <a16:creationId xmlns:a16="http://schemas.microsoft.com/office/drawing/2014/main" id="{8BB7E9DB-0045-B742-9E1E-26BA7E1B2CD7}"/>
              </a:ext>
            </a:extLst>
          </p:cNvPr>
          <p:cNvSpPr>
            <a:spLocks noGrp="1"/>
          </p:cNvSpPr>
          <p:nvPr>
            <p:ph type="body" sz="quarter" idx="12"/>
          </p:nvPr>
        </p:nvSpPr>
        <p:spPr/>
        <p:txBody>
          <a:bodyPr/>
          <a:lstStyle/>
          <a:p>
            <a:r>
              <a:rPr lang="en-US" dirty="0"/>
              <a:t>What needs to happen?</a:t>
            </a:r>
          </a:p>
        </p:txBody>
      </p:sp>
      <p:sp>
        <p:nvSpPr>
          <p:cNvPr id="5" name="Text Placeholder 4">
            <a:extLst>
              <a:ext uri="{FF2B5EF4-FFF2-40B4-BE49-F238E27FC236}">
                <a16:creationId xmlns:a16="http://schemas.microsoft.com/office/drawing/2014/main" id="{83BEDCFA-5A73-004C-B39F-BF1293519B90}"/>
              </a:ext>
            </a:extLst>
          </p:cNvPr>
          <p:cNvSpPr>
            <a:spLocks noGrp="1"/>
          </p:cNvSpPr>
          <p:nvPr>
            <p:ph type="body" sz="quarter" idx="13"/>
          </p:nvPr>
        </p:nvSpPr>
        <p:spPr/>
        <p:txBody>
          <a:bodyPr>
            <a:noAutofit/>
          </a:bodyPr>
          <a:lstStyle/>
          <a:p>
            <a:pPr algn="ctr"/>
            <a:r>
              <a:rPr lang="en-US" sz="2800" b="1" dirty="0">
                <a:solidFill>
                  <a:schemeClr val="tx1">
                    <a:lumMod val="65000"/>
                    <a:lumOff val="35000"/>
                  </a:schemeClr>
                </a:solidFill>
                <a:latin typeface="Nexus Sans Pro" panose="02000503030000020003" pitchFamily="2" charset="77"/>
                <a:ea typeface="Nexus Sans Pro" panose="02000503030000020003" pitchFamily="2" charset="77"/>
              </a:rPr>
              <a:t>HARM</a:t>
            </a:r>
          </a:p>
          <a:p>
            <a:pPr algn="ctr"/>
            <a:endParaRPr lang="en-US" sz="2800" dirty="0"/>
          </a:p>
          <a:p>
            <a:pPr algn="ctr"/>
            <a:r>
              <a:rPr lang="en-US" sz="2800" b="1" dirty="0">
                <a:solidFill>
                  <a:srgbClr val="FF0000"/>
                </a:solidFill>
                <a:latin typeface="Nexus Sans Pro" panose="02000503030000020003" pitchFamily="2" charset="77"/>
                <a:ea typeface="Nexus Sans Pro" panose="02000503030000020003" pitchFamily="2" charset="77"/>
              </a:rPr>
              <a:t>DANGER STATEMENTS</a:t>
            </a:r>
          </a:p>
          <a:p>
            <a:pPr algn="ctr"/>
            <a:endParaRPr lang="en-US" sz="2800" dirty="0"/>
          </a:p>
          <a:p>
            <a:pPr algn="ctr"/>
            <a:r>
              <a:rPr lang="en-US" sz="2600" b="1" dirty="0">
                <a:solidFill>
                  <a:srgbClr val="92D050"/>
                </a:solidFill>
                <a:latin typeface="Nexus Sans Pro" panose="02000503030000020003" pitchFamily="2" charset="77"/>
                <a:ea typeface="Nexus Sans Pro" panose="02000503030000020003" pitchFamily="2" charset="77"/>
              </a:rPr>
              <a:t>COMPLICATING FACTORS</a:t>
            </a:r>
          </a:p>
        </p:txBody>
      </p:sp>
      <p:sp>
        <p:nvSpPr>
          <p:cNvPr id="6" name="Text Placeholder 5">
            <a:extLst>
              <a:ext uri="{FF2B5EF4-FFF2-40B4-BE49-F238E27FC236}">
                <a16:creationId xmlns:a16="http://schemas.microsoft.com/office/drawing/2014/main" id="{22757B32-E561-F248-B615-CD30A677F068}"/>
              </a:ext>
            </a:extLst>
          </p:cNvPr>
          <p:cNvSpPr>
            <a:spLocks noGrp="1"/>
          </p:cNvSpPr>
          <p:nvPr>
            <p:ph type="body" sz="quarter" idx="14"/>
          </p:nvPr>
        </p:nvSpPr>
        <p:spPr/>
        <p:txBody>
          <a:bodyPr>
            <a:normAutofit/>
          </a:bodyPr>
          <a:lstStyle/>
          <a:p>
            <a:pPr algn="ctr"/>
            <a:r>
              <a:rPr lang="en-US" sz="2800" b="1" dirty="0">
                <a:solidFill>
                  <a:srgbClr val="92D050"/>
                </a:solidFill>
                <a:latin typeface="Nexus Sans Pro" panose="02000503030000020003" pitchFamily="2" charset="77"/>
                <a:ea typeface="Nexus Sans Pro" panose="02000503030000020003" pitchFamily="2" charset="77"/>
              </a:rPr>
              <a:t>EXISTING STRENGTHS</a:t>
            </a:r>
          </a:p>
          <a:p>
            <a:pPr algn="ctr"/>
            <a:endParaRPr lang="en-US" sz="2800" dirty="0"/>
          </a:p>
          <a:p>
            <a:pPr algn="ctr"/>
            <a:r>
              <a:rPr lang="en-US" sz="2800" b="1" dirty="0">
                <a:solidFill>
                  <a:schemeClr val="tx1">
                    <a:lumMod val="65000"/>
                    <a:lumOff val="35000"/>
                  </a:schemeClr>
                </a:solidFill>
                <a:latin typeface="Nexus Sans Pro" panose="02000503030000020003" pitchFamily="2" charset="77"/>
                <a:ea typeface="Nexus Sans Pro" panose="02000503030000020003" pitchFamily="2" charset="77"/>
              </a:rPr>
              <a:t>EXISTING SAFETY</a:t>
            </a:r>
          </a:p>
        </p:txBody>
      </p:sp>
      <p:sp>
        <p:nvSpPr>
          <p:cNvPr id="7" name="Text Placeholder 6">
            <a:extLst>
              <a:ext uri="{FF2B5EF4-FFF2-40B4-BE49-F238E27FC236}">
                <a16:creationId xmlns:a16="http://schemas.microsoft.com/office/drawing/2014/main" id="{6C25B9BF-88D5-0B4D-90B5-4D02B010B578}"/>
              </a:ext>
            </a:extLst>
          </p:cNvPr>
          <p:cNvSpPr>
            <a:spLocks noGrp="1"/>
          </p:cNvSpPr>
          <p:nvPr>
            <p:ph type="body" sz="quarter" idx="15"/>
          </p:nvPr>
        </p:nvSpPr>
        <p:spPr/>
        <p:txBody>
          <a:bodyPr>
            <a:normAutofit/>
          </a:bodyPr>
          <a:lstStyle/>
          <a:p>
            <a:pPr algn="ctr"/>
            <a:r>
              <a:rPr lang="en-US" sz="2800" b="1" dirty="0">
                <a:solidFill>
                  <a:srgbClr val="FF0000"/>
                </a:solidFill>
                <a:latin typeface="Nexus Sans Pro" panose="02000503030000020003" pitchFamily="2" charset="77"/>
              </a:rPr>
              <a:t>SAFETY GOALS</a:t>
            </a:r>
          </a:p>
          <a:p>
            <a:pPr algn="ctr"/>
            <a:endParaRPr lang="en-US" sz="2800" dirty="0"/>
          </a:p>
          <a:p>
            <a:pPr algn="ctr"/>
            <a:r>
              <a:rPr lang="en-US" sz="2800" b="1" dirty="0">
                <a:solidFill>
                  <a:srgbClr val="92D050"/>
                </a:solidFill>
                <a:latin typeface="Nexus Sans Pro" panose="02000503030000020003" pitchFamily="2" charset="77"/>
              </a:rPr>
              <a:t>NEXT STEPS</a:t>
            </a:r>
          </a:p>
        </p:txBody>
      </p:sp>
      <p:sp>
        <p:nvSpPr>
          <p:cNvPr id="8" name="Text Placeholder 7">
            <a:extLst>
              <a:ext uri="{FF2B5EF4-FFF2-40B4-BE49-F238E27FC236}">
                <a16:creationId xmlns:a16="http://schemas.microsoft.com/office/drawing/2014/main" id="{6F3BA4AC-1B8B-AA4E-B45B-D065A35571EA}"/>
              </a:ext>
            </a:extLst>
          </p:cNvPr>
          <p:cNvSpPr>
            <a:spLocks noGrp="1"/>
          </p:cNvSpPr>
          <p:nvPr>
            <p:ph type="body" sz="quarter" idx="16"/>
          </p:nvPr>
        </p:nvSpPr>
        <p:spPr/>
        <p:txBody>
          <a:bodyPr>
            <a:normAutofit fontScale="85000" lnSpcReduction="10000"/>
          </a:bodyPr>
          <a:lstStyle/>
          <a:p>
            <a:r>
              <a:rPr lang="en-US" dirty="0">
                <a:ea typeface="Nexus Sans Pro" panose="02000503030000020003" pitchFamily="2" charset="77"/>
                <a:cs typeface="NexusSans-Bold" charset="0"/>
              </a:rPr>
              <a:t>Signs of Safety Assessment and Planning Framework: Seven Analysis categories</a:t>
            </a:r>
          </a:p>
        </p:txBody>
      </p:sp>
      <p:sp>
        <p:nvSpPr>
          <p:cNvPr id="9" name="Text Placeholder 8">
            <a:extLst>
              <a:ext uri="{FF2B5EF4-FFF2-40B4-BE49-F238E27FC236}">
                <a16:creationId xmlns:a16="http://schemas.microsoft.com/office/drawing/2014/main" id="{43919127-2737-024B-A791-7ED943BB8A0B}"/>
              </a:ext>
            </a:extLst>
          </p:cNvPr>
          <p:cNvSpPr>
            <a:spLocks noGrp="1"/>
          </p:cNvSpPr>
          <p:nvPr>
            <p:ph type="body" sz="quarter" idx="17"/>
          </p:nvPr>
        </p:nvSpPr>
        <p:spPr>
          <a:xfrm>
            <a:off x="407988" y="5013324"/>
            <a:ext cx="11376025" cy="971840"/>
          </a:xfrm>
        </p:spPr>
        <p:txBody>
          <a:bodyPr>
            <a:normAutofit/>
          </a:bodyPr>
          <a:lstStyle/>
          <a:p>
            <a:pPr algn="ctr"/>
            <a:r>
              <a:rPr lang="en-AU" sz="1600" dirty="0"/>
              <a:t>On a scale of 0–10 where 10 means the child/teen is safe enough and we can close the case and zero means things are so bad for the young person we must remove them into care immediately, where do you rate this situation today? </a:t>
            </a:r>
          </a:p>
          <a:p>
            <a:pPr algn="ctr"/>
            <a:r>
              <a:rPr lang="en-AU" sz="1600" dirty="0">
                <a:solidFill>
                  <a:srgbClr val="F58229"/>
                </a:solidFill>
              </a:rPr>
              <a:t>Put different judgment numbers on scale for different people, e.g. different professionals, child, parents etc.</a:t>
            </a:r>
          </a:p>
        </p:txBody>
      </p:sp>
    </p:spTree>
    <p:extLst>
      <p:ext uri="{BB962C8B-B14F-4D97-AF65-F5344CB8AC3E}">
        <p14:creationId xmlns:p14="http://schemas.microsoft.com/office/powerpoint/2010/main" val="3547951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B76DC5-0A70-9D4D-9E67-1538ED575D88}"/>
              </a:ext>
            </a:extLst>
          </p:cNvPr>
          <p:cNvSpPr>
            <a:spLocks noGrp="1"/>
          </p:cNvSpPr>
          <p:nvPr>
            <p:ph type="body" sz="quarter" idx="10"/>
          </p:nvPr>
        </p:nvSpPr>
        <p:spPr/>
        <p:txBody>
          <a:bodyPr/>
          <a:lstStyle/>
          <a:p>
            <a:r>
              <a:rPr lang="en-AU" dirty="0"/>
              <a:t>What are we worried about?</a:t>
            </a:r>
          </a:p>
        </p:txBody>
      </p:sp>
      <p:sp>
        <p:nvSpPr>
          <p:cNvPr id="3" name="Text Placeholder 2">
            <a:extLst>
              <a:ext uri="{FF2B5EF4-FFF2-40B4-BE49-F238E27FC236}">
                <a16:creationId xmlns:a16="http://schemas.microsoft.com/office/drawing/2014/main" id="{B60F1237-3383-3849-BD09-892F032ECF75}"/>
              </a:ext>
            </a:extLst>
          </p:cNvPr>
          <p:cNvSpPr>
            <a:spLocks noGrp="1"/>
          </p:cNvSpPr>
          <p:nvPr>
            <p:ph type="body" sz="quarter" idx="11"/>
          </p:nvPr>
        </p:nvSpPr>
        <p:spPr/>
        <p:txBody>
          <a:bodyPr/>
          <a:lstStyle/>
          <a:p>
            <a:r>
              <a:rPr lang="en-AU" dirty="0"/>
              <a:t>What’s working well?</a:t>
            </a:r>
          </a:p>
        </p:txBody>
      </p:sp>
      <p:sp>
        <p:nvSpPr>
          <p:cNvPr id="4" name="Text Placeholder 3">
            <a:extLst>
              <a:ext uri="{FF2B5EF4-FFF2-40B4-BE49-F238E27FC236}">
                <a16:creationId xmlns:a16="http://schemas.microsoft.com/office/drawing/2014/main" id="{7FE9A027-5CF2-0441-A665-1B80CD9A67B9}"/>
              </a:ext>
            </a:extLst>
          </p:cNvPr>
          <p:cNvSpPr>
            <a:spLocks noGrp="1"/>
          </p:cNvSpPr>
          <p:nvPr>
            <p:ph type="body" sz="quarter" idx="12"/>
          </p:nvPr>
        </p:nvSpPr>
        <p:spPr/>
        <p:txBody>
          <a:bodyPr/>
          <a:lstStyle/>
          <a:p>
            <a:r>
              <a:rPr lang="en-AU" dirty="0"/>
              <a:t>What needs to happen?</a:t>
            </a:r>
          </a:p>
        </p:txBody>
      </p:sp>
      <p:sp>
        <p:nvSpPr>
          <p:cNvPr id="5" name="Text Placeholder 4">
            <a:extLst>
              <a:ext uri="{FF2B5EF4-FFF2-40B4-BE49-F238E27FC236}">
                <a16:creationId xmlns:a16="http://schemas.microsoft.com/office/drawing/2014/main" id="{4119F3FE-153C-C048-B20B-59AD6F967059}"/>
              </a:ext>
            </a:extLst>
          </p:cNvPr>
          <p:cNvSpPr>
            <a:spLocks noGrp="1"/>
          </p:cNvSpPr>
          <p:nvPr>
            <p:ph type="body" sz="quarter" idx="13"/>
          </p:nvPr>
        </p:nvSpPr>
        <p:spPr/>
        <p:txBody>
          <a:bodyPr>
            <a:normAutofit fontScale="92500" lnSpcReduction="10000"/>
          </a:bodyPr>
          <a:lstStyle/>
          <a:p>
            <a:r>
              <a:rPr lang="en-AU" sz="1900" b="1" dirty="0">
                <a:solidFill>
                  <a:srgbClr val="F58229"/>
                </a:solidFill>
                <a:latin typeface="Nexus Sans Pro" panose="02000503030000020003" pitchFamily="2" charset="77"/>
              </a:rPr>
              <a:t>HARM:</a:t>
            </a:r>
            <a:r>
              <a:rPr lang="en-AU" b="1" dirty="0">
                <a:solidFill>
                  <a:srgbClr val="F58229"/>
                </a:solidFill>
                <a:latin typeface="Nexus Sans Pro" panose="02000503030000020003" pitchFamily="2" charset="77"/>
              </a:rPr>
              <a:t> </a:t>
            </a:r>
            <a:r>
              <a:rPr lang="en-AU" dirty="0"/>
              <a:t>Past hurt, injury or abuse to the child (likely) caused by adults. Also includes risk-taking behaviour by children/teens that indicates harm and/or is harmful to them.</a:t>
            </a:r>
          </a:p>
          <a:p>
            <a:endParaRPr lang="en-AU" dirty="0"/>
          </a:p>
          <a:p>
            <a:r>
              <a:rPr lang="en-AU" sz="1900" b="1" dirty="0">
                <a:solidFill>
                  <a:srgbClr val="F58229"/>
                </a:solidFill>
                <a:latin typeface="Nexus Sans Pro" panose="02000503030000020003" pitchFamily="2" charset="77"/>
              </a:rPr>
              <a:t>DANGER:</a:t>
            </a:r>
            <a:r>
              <a:rPr lang="en-AU" b="1" dirty="0">
                <a:solidFill>
                  <a:srgbClr val="F58229"/>
                </a:solidFill>
                <a:latin typeface="Nexus Sans Pro" panose="02000503030000020003" pitchFamily="2" charset="77"/>
              </a:rPr>
              <a:t> </a:t>
            </a:r>
            <a:r>
              <a:rPr lang="en-AU" dirty="0"/>
              <a:t>The harm or hurt that is believed likely to happen to the child(ren) if nothing in the family’s situation changes. </a:t>
            </a:r>
          </a:p>
          <a:p>
            <a:endParaRPr lang="en-AU" dirty="0"/>
          </a:p>
          <a:p>
            <a:r>
              <a:rPr lang="en-AU" sz="1900" b="1" dirty="0">
                <a:solidFill>
                  <a:srgbClr val="F58229"/>
                </a:solidFill>
                <a:latin typeface="Nexus Sans Pro" panose="02000503030000020003" pitchFamily="2" charset="77"/>
              </a:rPr>
              <a:t>COMPLICATING FACTORS: </a:t>
            </a:r>
            <a:r>
              <a:rPr lang="en-AU" dirty="0"/>
              <a:t>Actions and events in and around the family and child and by professionals that make it more difficult to deal with the problems. </a:t>
            </a:r>
          </a:p>
          <a:p>
            <a:endParaRPr lang="en-US" dirty="0"/>
          </a:p>
        </p:txBody>
      </p:sp>
      <p:sp>
        <p:nvSpPr>
          <p:cNvPr id="6" name="Text Placeholder 5">
            <a:extLst>
              <a:ext uri="{FF2B5EF4-FFF2-40B4-BE49-F238E27FC236}">
                <a16:creationId xmlns:a16="http://schemas.microsoft.com/office/drawing/2014/main" id="{C2DEDB6E-B6FC-6648-B815-A23A898F2379}"/>
              </a:ext>
            </a:extLst>
          </p:cNvPr>
          <p:cNvSpPr>
            <a:spLocks noGrp="1"/>
          </p:cNvSpPr>
          <p:nvPr>
            <p:ph type="body" sz="quarter" idx="14"/>
          </p:nvPr>
        </p:nvSpPr>
        <p:spPr/>
        <p:txBody>
          <a:bodyPr/>
          <a:lstStyle/>
          <a:p>
            <a:r>
              <a:rPr lang="en-AU" b="1" dirty="0">
                <a:solidFill>
                  <a:srgbClr val="F58229"/>
                </a:solidFill>
                <a:latin typeface="Nexus Sans Pro" panose="02000503030000020003" pitchFamily="2" charset="77"/>
              </a:rPr>
              <a:t>EXISTING STRENGTHS: </a:t>
            </a:r>
            <a:r>
              <a:rPr lang="en-AU" dirty="0"/>
              <a:t>People, plans and actions that contribute to a child’s wellbeing and plans about how a child will be made safe when danger is present. </a:t>
            </a:r>
          </a:p>
          <a:p>
            <a:endParaRPr lang="en-AU" dirty="0"/>
          </a:p>
          <a:p>
            <a:r>
              <a:rPr lang="en-AU" b="1" dirty="0">
                <a:solidFill>
                  <a:srgbClr val="F58229"/>
                </a:solidFill>
                <a:latin typeface="Nexus Sans Pro" panose="02000503030000020003" pitchFamily="2" charset="77"/>
              </a:rPr>
              <a:t>EXISTING SAFETY: </a:t>
            </a:r>
            <a:r>
              <a:rPr lang="en-AU" dirty="0"/>
              <a:t>Actions taken by parents, caring adults and children to make sure the child is safe when the danger is present. </a:t>
            </a:r>
          </a:p>
        </p:txBody>
      </p:sp>
      <p:sp>
        <p:nvSpPr>
          <p:cNvPr id="7" name="Text Placeholder 6">
            <a:extLst>
              <a:ext uri="{FF2B5EF4-FFF2-40B4-BE49-F238E27FC236}">
                <a16:creationId xmlns:a16="http://schemas.microsoft.com/office/drawing/2014/main" id="{906FF2A3-6650-3446-B3F6-04FE2A573E0A}"/>
              </a:ext>
            </a:extLst>
          </p:cNvPr>
          <p:cNvSpPr>
            <a:spLocks noGrp="1"/>
          </p:cNvSpPr>
          <p:nvPr>
            <p:ph type="body" sz="quarter" idx="15"/>
          </p:nvPr>
        </p:nvSpPr>
        <p:spPr/>
        <p:txBody>
          <a:bodyPr/>
          <a:lstStyle/>
          <a:p>
            <a:r>
              <a:rPr lang="en-AU" b="1" dirty="0">
                <a:solidFill>
                  <a:srgbClr val="F58229"/>
                </a:solidFill>
                <a:latin typeface="Nexus Sans Pro" panose="02000503030000020003" pitchFamily="2" charset="77"/>
              </a:rPr>
              <a:t>SAFETY GOALS: </a:t>
            </a:r>
            <a:r>
              <a:rPr lang="en-AU" dirty="0"/>
              <a:t>The behaviours and actions the child protection agency needs to see to be satisfied the child will be safe enough to close the case.</a:t>
            </a:r>
          </a:p>
          <a:p>
            <a:endParaRPr lang="en-AU" dirty="0"/>
          </a:p>
          <a:p>
            <a:r>
              <a:rPr lang="en-AU" b="1" dirty="0">
                <a:solidFill>
                  <a:srgbClr val="F58229"/>
                </a:solidFill>
                <a:latin typeface="Nexus Sans Pro" panose="02000503030000020003" pitchFamily="2" charset="77"/>
              </a:rPr>
              <a:t>NEXT STEPS: </a:t>
            </a:r>
            <a:r>
              <a:rPr lang="en-AU" dirty="0"/>
              <a:t>The immediate next actions that will be taken to build future safety</a:t>
            </a:r>
          </a:p>
          <a:p>
            <a:endParaRPr lang="en-US" dirty="0"/>
          </a:p>
        </p:txBody>
      </p:sp>
      <p:sp>
        <p:nvSpPr>
          <p:cNvPr id="8" name="Text Placeholder 7">
            <a:extLst>
              <a:ext uri="{FF2B5EF4-FFF2-40B4-BE49-F238E27FC236}">
                <a16:creationId xmlns:a16="http://schemas.microsoft.com/office/drawing/2014/main" id="{DBEBC36A-14AE-AB46-B430-6BB5F1386832}"/>
              </a:ext>
            </a:extLst>
          </p:cNvPr>
          <p:cNvSpPr>
            <a:spLocks noGrp="1"/>
          </p:cNvSpPr>
          <p:nvPr>
            <p:ph type="body" sz="quarter" idx="16"/>
          </p:nvPr>
        </p:nvSpPr>
        <p:spPr/>
        <p:txBody>
          <a:bodyPr>
            <a:normAutofit/>
          </a:bodyPr>
          <a:lstStyle/>
          <a:p>
            <a:r>
              <a:rPr lang="en-AU" sz="2000" dirty="0"/>
              <a:t>Signs of Safety Assessment and Planning Framework: Seven Analysis categories – professional language</a:t>
            </a:r>
          </a:p>
        </p:txBody>
      </p:sp>
    </p:spTree>
    <p:extLst>
      <p:ext uri="{BB962C8B-B14F-4D97-AF65-F5344CB8AC3E}">
        <p14:creationId xmlns:p14="http://schemas.microsoft.com/office/powerpoint/2010/main" val="61087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6D3E5DE-A606-D94A-A9E9-4E82F9999520}"/>
              </a:ext>
            </a:extLst>
          </p:cNvPr>
          <p:cNvSpPr>
            <a:spLocks noGrp="1"/>
          </p:cNvSpPr>
          <p:nvPr>
            <p:ph type="body" sz="quarter" idx="10"/>
          </p:nvPr>
        </p:nvSpPr>
        <p:spPr/>
        <p:txBody>
          <a:bodyPr/>
          <a:lstStyle/>
          <a:p>
            <a:r>
              <a:rPr lang="en-AU" dirty="0"/>
              <a:t>What are we worried about?</a:t>
            </a:r>
          </a:p>
        </p:txBody>
      </p:sp>
      <p:sp>
        <p:nvSpPr>
          <p:cNvPr id="3" name="Text Placeholder 2">
            <a:extLst>
              <a:ext uri="{FF2B5EF4-FFF2-40B4-BE49-F238E27FC236}">
                <a16:creationId xmlns:a16="http://schemas.microsoft.com/office/drawing/2014/main" id="{A617206B-C122-BC48-9DD9-3CC389EF092B}"/>
              </a:ext>
            </a:extLst>
          </p:cNvPr>
          <p:cNvSpPr>
            <a:spLocks noGrp="1"/>
          </p:cNvSpPr>
          <p:nvPr>
            <p:ph type="body" sz="quarter" idx="11"/>
          </p:nvPr>
        </p:nvSpPr>
        <p:spPr/>
        <p:txBody>
          <a:bodyPr/>
          <a:lstStyle/>
          <a:p>
            <a:r>
              <a:rPr lang="en-AU" dirty="0"/>
              <a:t>What’s working well?</a:t>
            </a:r>
          </a:p>
        </p:txBody>
      </p:sp>
      <p:sp>
        <p:nvSpPr>
          <p:cNvPr id="4" name="Text Placeholder 3">
            <a:extLst>
              <a:ext uri="{FF2B5EF4-FFF2-40B4-BE49-F238E27FC236}">
                <a16:creationId xmlns:a16="http://schemas.microsoft.com/office/drawing/2014/main" id="{A2A990DC-7BE7-2E4E-BF20-8CDC50F5163D}"/>
              </a:ext>
            </a:extLst>
          </p:cNvPr>
          <p:cNvSpPr>
            <a:spLocks noGrp="1"/>
          </p:cNvSpPr>
          <p:nvPr>
            <p:ph type="body" sz="quarter" idx="12"/>
          </p:nvPr>
        </p:nvSpPr>
        <p:spPr/>
        <p:txBody>
          <a:bodyPr/>
          <a:lstStyle/>
          <a:p>
            <a:r>
              <a:rPr lang="en-AU" dirty="0"/>
              <a:t>What needs to happen?</a:t>
            </a:r>
          </a:p>
        </p:txBody>
      </p:sp>
      <p:sp>
        <p:nvSpPr>
          <p:cNvPr id="5" name="Text Placeholder 4">
            <a:extLst>
              <a:ext uri="{FF2B5EF4-FFF2-40B4-BE49-F238E27FC236}">
                <a16:creationId xmlns:a16="http://schemas.microsoft.com/office/drawing/2014/main" id="{0EB77124-D115-B041-9BB8-6A8D65E14182}"/>
              </a:ext>
            </a:extLst>
          </p:cNvPr>
          <p:cNvSpPr>
            <a:spLocks noGrp="1"/>
          </p:cNvSpPr>
          <p:nvPr>
            <p:ph type="body" sz="quarter" idx="13"/>
          </p:nvPr>
        </p:nvSpPr>
        <p:spPr/>
        <p:txBody>
          <a:bodyPr>
            <a:normAutofit fontScale="85000" lnSpcReduction="20000"/>
          </a:bodyPr>
          <a:lstStyle/>
          <a:p>
            <a:pPr>
              <a:lnSpc>
                <a:spcPct val="120000"/>
              </a:lnSpc>
            </a:pPr>
            <a:r>
              <a:rPr lang="en-AU" sz="2100" b="1" dirty="0">
                <a:solidFill>
                  <a:srgbClr val="F58229"/>
                </a:solidFill>
                <a:latin typeface="Nexus Sans Pro" panose="02000503030000020003" pitchFamily="2" charset="77"/>
              </a:rPr>
              <a:t>HARM:</a:t>
            </a:r>
            <a:r>
              <a:rPr lang="en-AU" b="1" dirty="0">
                <a:solidFill>
                  <a:srgbClr val="F58229"/>
                </a:solidFill>
                <a:latin typeface="Nexus Sans Pro" panose="02000503030000020003" pitchFamily="2" charset="77"/>
              </a:rPr>
              <a:t> </a:t>
            </a:r>
            <a:r>
              <a:rPr lang="en-AU" dirty="0"/>
              <a:t>Things in your child’s environment that might hurt them or make them feel scared like when mum/dad/other adults or other children give them bruises, cuts or broken bones or do things that scare them like fighting or uncomfortable touching</a:t>
            </a:r>
          </a:p>
          <a:p>
            <a:pPr>
              <a:lnSpc>
                <a:spcPct val="120000"/>
              </a:lnSpc>
            </a:pPr>
            <a:endParaRPr lang="en-AU" dirty="0"/>
          </a:p>
          <a:p>
            <a:pPr>
              <a:lnSpc>
                <a:spcPct val="120000"/>
              </a:lnSpc>
            </a:pPr>
            <a:r>
              <a:rPr lang="en-AU" sz="2100" b="1" dirty="0">
                <a:solidFill>
                  <a:srgbClr val="F58229"/>
                </a:solidFill>
                <a:latin typeface="Nexus Sans Pro" panose="02000503030000020003" pitchFamily="2" charset="77"/>
              </a:rPr>
              <a:t>DANGER:</a:t>
            </a:r>
            <a:r>
              <a:rPr lang="en-AU" b="1" dirty="0">
                <a:solidFill>
                  <a:srgbClr val="F58229"/>
                </a:solidFill>
                <a:latin typeface="Nexus Sans Pro" panose="02000503030000020003" pitchFamily="2" charset="77"/>
              </a:rPr>
              <a:t> </a:t>
            </a:r>
            <a:r>
              <a:rPr lang="en-AU" dirty="0"/>
              <a:t>This is what we are scared might happen if we don’t make any changes to the way things are now</a:t>
            </a:r>
          </a:p>
          <a:p>
            <a:pPr>
              <a:lnSpc>
                <a:spcPct val="120000"/>
              </a:lnSpc>
            </a:pPr>
            <a:endParaRPr lang="en-AU" dirty="0"/>
          </a:p>
          <a:p>
            <a:pPr>
              <a:lnSpc>
                <a:spcPct val="120000"/>
              </a:lnSpc>
            </a:pPr>
            <a:r>
              <a:rPr lang="en-AU" sz="2100" b="1" dirty="0">
                <a:solidFill>
                  <a:srgbClr val="F58229"/>
                </a:solidFill>
                <a:latin typeface="Nexus Sans Pro" panose="02000503030000020003" pitchFamily="2" charset="77"/>
              </a:rPr>
              <a:t>COMPLICATING FACTORS: </a:t>
            </a:r>
            <a:r>
              <a:rPr lang="en-AU" dirty="0"/>
              <a:t>Things in your child’s life that make everything seem a little more difficult but don’t necessarily cause harm or injury to your child</a:t>
            </a:r>
          </a:p>
        </p:txBody>
      </p:sp>
      <p:sp>
        <p:nvSpPr>
          <p:cNvPr id="6" name="Text Placeholder 5">
            <a:extLst>
              <a:ext uri="{FF2B5EF4-FFF2-40B4-BE49-F238E27FC236}">
                <a16:creationId xmlns:a16="http://schemas.microsoft.com/office/drawing/2014/main" id="{0C836669-22D0-D443-BC7F-BBA38E663C8C}"/>
              </a:ext>
            </a:extLst>
          </p:cNvPr>
          <p:cNvSpPr>
            <a:spLocks noGrp="1"/>
          </p:cNvSpPr>
          <p:nvPr>
            <p:ph type="body" sz="quarter" idx="14"/>
          </p:nvPr>
        </p:nvSpPr>
        <p:spPr/>
        <p:txBody>
          <a:bodyPr/>
          <a:lstStyle/>
          <a:p>
            <a:r>
              <a:rPr lang="en-AU" b="1" dirty="0">
                <a:solidFill>
                  <a:srgbClr val="F58229"/>
                </a:solidFill>
                <a:latin typeface="Nexus Sans Pro" panose="02000503030000020003" pitchFamily="2" charset="77"/>
              </a:rPr>
              <a:t>EXISTING STRENGTHS: </a:t>
            </a:r>
            <a:r>
              <a:rPr lang="en-AU" dirty="0"/>
              <a:t>Those things that mum/dad/others in your child’s life are really good at and that make your child feel safer at home</a:t>
            </a:r>
          </a:p>
          <a:p>
            <a:endParaRPr lang="en-AU" dirty="0"/>
          </a:p>
          <a:p>
            <a:r>
              <a:rPr lang="en-AU" b="1" dirty="0">
                <a:solidFill>
                  <a:srgbClr val="F58229"/>
                </a:solidFill>
                <a:latin typeface="Nexus Sans Pro" panose="02000503030000020003" pitchFamily="2" charset="77"/>
              </a:rPr>
              <a:t>EXISTING SAFETY: </a:t>
            </a:r>
            <a:r>
              <a:rPr lang="en-AU" dirty="0"/>
              <a:t>Things mum/dad/others do that make your child more safe at home even when things get difficult</a:t>
            </a:r>
          </a:p>
          <a:p>
            <a:endParaRPr lang="en-US" dirty="0"/>
          </a:p>
        </p:txBody>
      </p:sp>
      <p:sp>
        <p:nvSpPr>
          <p:cNvPr id="7" name="Text Placeholder 6">
            <a:extLst>
              <a:ext uri="{FF2B5EF4-FFF2-40B4-BE49-F238E27FC236}">
                <a16:creationId xmlns:a16="http://schemas.microsoft.com/office/drawing/2014/main" id="{6EA72865-6DD7-9348-8980-3A2C7CB724DB}"/>
              </a:ext>
            </a:extLst>
          </p:cNvPr>
          <p:cNvSpPr>
            <a:spLocks noGrp="1"/>
          </p:cNvSpPr>
          <p:nvPr>
            <p:ph type="body" sz="quarter" idx="15"/>
          </p:nvPr>
        </p:nvSpPr>
        <p:spPr/>
        <p:txBody>
          <a:bodyPr/>
          <a:lstStyle/>
          <a:p>
            <a:r>
              <a:rPr lang="en-AU" b="1" dirty="0">
                <a:solidFill>
                  <a:srgbClr val="F58229"/>
                </a:solidFill>
                <a:latin typeface="Nexus Sans Pro" panose="02000503030000020003" pitchFamily="2" charset="77"/>
              </a:rPr>
              <a:t>SAFETY GOALS: </a:t>
            </a:r>
            <a:r>
              <a:rPr lang="en-AU" dirty="0"/>
              <a:t>All the things the child protection workers need to see happening to be sure your child is safe, and it is okay for us to close the case</a:t>
            </a:r>
          </a:p>
          <a:p>
            <a:endParaRPr lang="en-AU" dirty="0"/>
          </a:p>
          <a:p>
            <a:r>
              <a:rPr lang="en-AU" b="1" dirty="0">
                <a:solidFill>
                  <a:srgbClr val="F58229"/>
                </a:solidFill>
                <a:latin typeface="Nexus Sans Pro" panose="02000503030000020003" pitchFamily="2" charset="77"/>
              </a:rPr>
              <a:t>NEXT STEPS: </a:t>
            </a:r>
            <a:r>
              <a:rPr lang="en-AU" dirty="0"/>
              <a:t>The things we all need to do to make sure we are making the right changes needed to keep your child safe and to be able to close the file</a:t>
            </a:r>
          </a:p>
          <a:p>
            <a:endParaRPr lang="en-US" dirty="0"/>
          </a:p>
        </p:txBody>
      </p:sp>
      <p:sp>
        <p:nvSpPr>
          <p:cNvPr id="8" name="Text Placeholder 7">
            <a:extLst>
              <a:ext uri="{FF2B5EF4-FFF2-40B4-BE49-F238E27FC236}">
                <a16:creationId xmlns:a16="http://schemas.microsoft.com/office/drawing/2014/main" id="{5E01FF85-8F8F-0041-83DB-DE9D13135488}"/>
              </a:ext>
            </a:extLst>
          </p:cNvPr>
          <p:cNvSpPr>
            <a:spLocks noGrp="1"/>
          </p:cNvSpPr>
          <p:nvPr>
            <p:ph type="body" sz="quarter" idx="16"/>
          </p:nvPr>
        </p:nvSpPr>
        <p:spPr/>
        <p:txBody>
          <a:bodyPr>
            <a:normAutofit/>
          </a:bodyPr>
          <a:lstStyle/>
          <a:p>
            <a:r>
              <a:rPr lang="en-AU" sz="2000" dirty="0"/>
              <a:t>Signs of Safety Assessment and Planning Framework: Seven Analysis categories – explanation for families</a:t>
            </a:r>
          </a:p>
        </p:txBody>
      </p:sp>
    </p:spTree>
    <p:extLst>
      <p:ext uri="{BB962C8B-B14F-4D97-AF65-F5344CB8AC3E}">
        <p14:creationId xmlns:p14="http://schemas.microsoft.com/office/powerpoint/2010/main" val="220566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Lst>
  </p:timing>
</p:sld>
</file>

<file path=ppt/theme/theme1.xml><?xml version="1.0" encoding="utf-8"?>
<a:theme xmlns:a="http://schemas.openxmlformats.org/drawingml/2006/main" name="Master Slide">
  <a:themeElements>
    <a:clrScheme name="Signs of Safety">
      <a:dk1>
        <a:srgbClr val="000000"/>
      </a:dk1>
      <a:lt1>
        <a:srgbClr val="FFFFFF"/>
      </a:lt1>
      <a:dk2>
        <a:srgbClr val="44546A"/>
      </a:dk2>
      <a:lt2>
        <a:srgbClr val="E7E6E6"/>
      </a:lt2>
      <a:accent1>
        <a:srgbClr val="1A74BC"/>
      </a:accent1>
      <a:accent2>
        <a:srgbClr val="F48228"/>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000" b="1" dirty="0" smtClean="0">
            <a:solidFill>
              <a:schemeClr val="tx1">
                <a:lumMod val="85000"/>
                <a:lumOff val="15000"/>
              </a:schemeClr>
            </a:solidFill>
            <a:latin typeface="NexusSans-Regular" pitchFamily="2" charset="77"/>
          </a:defRPr>
        </a:defPPr>
      </a:lstStyle>
    </a:txDef>
  </a:objectDefaults>
  <a:extraClrSchemeLst/>
  <a:extLst>
    <a:ext uri="{05A4C25C-085E-4340-85A3-A5531E510DB2}">
      <thm15:themeFamily xmlns:thm15="http://schemas.microsoft.com/office/thememl/2012/main" name="Signs of Safety PowerPoint Template EN Nov 2019 v1.7" id="{15E32AB1-8C20-894F-A4D0-33236369D2DB}" vid="{AE7AC589-19DE-4C46-B444-715106649D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 Slide</Template>
  <TotalTime>48</TotalTime>
  <Words>565</Words>
  <Application>Microsoft Macintosh PowerPoint</Application>
  <PresentationFormat>Widescreen</PresentationFormat>
  <Paragraphs>47</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Arial</vt:lpstr>
      <vt:lpstr>Calibri</vt:lpstr>
      <vt:lpstr>DIN 2014</vt:lpstr>
      <vt:lpstr>DIN 2014 Bold</vt:lpstr>
      <vt:lpstr>DIN 2014 Narrow Light</vt:lpstr>
      <vt:lpstr>Nexus Sans Pro</vt:lpstr>
      <vt:lpstr>System Font Regular</vt:lpstr>
      <vt:lpstr>Master Slide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Signs of Safety Template</dc:title>
  <dc:creator>Patricia Griffioen</dc:creator>
  <cp:lastModifiedBy>Kirsten Richardson</cp:lastModifiedBy>
  <cp:revision>9</cp:revision>
  <dcterms:created xsi:type="dcterms:W3CDTF">2020-04-16T03:33:29Z</dcterms:created>
  <dcterms:modified xsi:type="dcterms:W3CDTF">2023-03-13T03:29:07Z</dcterms:modified>
</cp:coreProperties>
</file>